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8" r:id="rId4"/>
  </p:sldMasterIdLst>
  <p:notesMasterIdLst>
    <p:notesMasterId r:id="rId11"/>
  </p:notesMasterIdLst>
  <p:sldIdLst>
    <p:sldId id="258" r:id="rId5"/>
    <p:sldId id="259" r:id="rId6"/>
    <p:sldId id="260" r:id="rId7"/>
    <p:sldId id="262" r:id="rId8"/>
    <p:sldId id="276" r:id="rId9"/>
    <p:sldId id="261"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268"/>
    <a:srgbClr val="002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7C8C2-4C4A-4489-904F-A81F9D91692D}">
  <a:tblStyle styleId="{2487C8C2-4C4A-4489-904F-A81F9D9169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68457"/>
  </p:normalViewPr>
  <p:slideViewPr>
    <p:cSldViewPr snapToGrid="0">
      <p:cViewPr varScale="1">
        <p:scale>
          <a:sx n="112" d="100"/>
          <a:sy n="112" d="100"/>
        </p:scale>
        <p:origin x="14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ultisolving.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The </a:t>
            </a:r>
            <a:r>
              <a:rPr lang="en-CA" dirty="0" err="1"/>
              <a:t>multisolving</a:t>
            </a:r>
            <a:r>
              <a:rPr lang="en-CA" dirty="0"/>
              <a:t> tool has been adapted from </a:t>
            </a:r>
            <a:r>
              <a:rPr lang="en-CA" u="sng" dirty="0">
                <a:solidFill>
                  <a:schemeClr val="hlink"/>
                </a:solidFill>
                <a:hlinkClick r:id="rId3"/>
              </a:rPr>
              <a:t>www.multisolving.org</a:t>
            </a:r>
            <a:r>
              <a:rPr lang="en-CA" dirty="0"/>
              <a:t>.</a:t>
            </a:r>
          </a:p>
          <a:p>
            <a:pPr marL="0" lvl="0" indent="0" algn="l" rtl="0">
              <a:spcBef>
                <a:spcPts val="0"/>
              </a:spcBef>
              <a:spcAft>
                <a:spcPts val="0"/>
              </a:spcAft>
              <a:buNone/>
            </a:pPr>
            <a:r>
              <a:rPr lang="en-CA" dirty="0">
                <a:solidFill>
                  <a:schemeClr val="dk1"/>
                </a:solidFill>
              </a:rPr>
              <a:t>If you wish to learn more about </a:t>
            </a:r>
            <a:r>
              <a:rPr lang="en-CA" dirty="0" err="1">
                <a:solidFill>
                  <a:schemeClr val="dk1"/>
                </a:solidFill>
              </a:rPr>
              <a:t>multisolving</a:t>
            </a:r>
            <a:r>
              <a:rPr lang="en-CA" dirty="0">
                <a:solidFill>
                  <a:schemeClr val="dk1"/>
                </a:solidFill>
              </a:rPr>
              <a:t>, there are many webinars available at the </a:t>
            </a:r>
            <a:r>
              <a:rPr lang="en-CA" dirty="0" err="1">
                <a:solidFill>
                  <a:schemeClr val="dk1"/>
                </a:solidFill>
              </a:rPr>
              <a:t>Multisolving</a:t>
            </a:r>
            <a:r>
              <a:rPr lang="en-CA" dirty="0">
                <a:solidFill>
                  <a:schemeClr val="dk1"/>
                </a:solidFill>
              </a:rPr>
              <a:t> Institute’s website above.</a:t>
            </a:r>
          </a:p>
          <a:p>
            <a:pPr marL="0" lvl="0" indent="0" algn="l" rtl="0">
              <a:spcBef>
                <a:spcPts val="0"/>
              </a:spcBef>
              <a:spcAft>
                <a:spcPts val="0"/>
              </a:spcAft>
              <a:buClr>
                <a:schemeClr val="dk1"/>
              </a:buClr>
              <a:buSzPts val="1100"/>
              <a:buFont typeface="Arial"/>
              <a:buNone/>
            </a:pPr>
            <a:endParaRPr lang="en-CA" dirty="0">
              <a:solidFill>
                <a:schemeClr val="dk1"/>
              </a:solidFill>
            </a:endParaRPr>
          </a:p>
          <a:p>
            <a:pPr marL="0" lvl="0" indent="0" algn="l" rtl="0">
              <a:spcBef>
                <a:spcPts val="0"/>
              </a:spcBef>
              <a:spcAft>
                <a:spcPts val="0"/>
              </a:spcAft>
              <a:buNone/>
            </a:pPr>
            <a:r>
              <a:rPr lang="en-CA" dirty="0"/>
              <a:t>The next few slides provide:</a:t>
            </a:r>
          </a:p>
          <a:p>
            <a:pPr marL="457200" lvl="0" indent="-298450" algn="l" rtl="0">
              <a:spcBef>
                <a:spcPts val="0"/>
              </a:spcBef>
              <a:spcAft>
                <a:spcPts val="0"/>
              </a:spcAft>
              <a:buSzPts val="1100"/>
              <a:buChar char="-"/>
            </a:pPr>
            <a:r>
              <a:rPr lang="en-CA" dirty="0"/>
              <a:t>A template</a:t>
            </a:r>
          </a:p>
          <a:p>
            <a:pPr marL="457200" lvl="0" indent="-298450" algn="l" rtl="0">
              <a:spcBef>
                <a:spcPts val="0"/>
              </a:spcBef>
              <a:spcAft>
                <a:spcPts val="0"/>
              </a:spcAft>
              <a:buSzPts val="1100"/>
              <a:buChar char="-"/>
            </a:pPr>
            <a:r>
              <a:rPr lang="en-CA" dirty="0"/>
              <a:t>2 examples of how the </a:t>
            </a:r>
            <a:r>
              <a:rPr lang="en-CA" dirty="0" err="1"/>
              <a:t>multisolving</a:t>
            </a:r>
            <a:r>
              <a:rPr lang="en-CA" dirty="0"/>
              <a:t> flower has been used</a:t>
            </a:r>
          </a:p>
        </p:txBody>
      </p:sp>
    </p:spTree>
    <p:extLst>
      <p:ext uri="{BB962C8B-B14F-4D97-AF65-F5344CB8AC3E}">
        <p14:creationId xmlns:p14="http://schemas.microsoft.com/office/powerpoint/2010/main" val="92489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How to use the </a:t>
            </a:r>
            <a:r>
              <a:rPr lang="en-CA" dirty="0" err="1">
                <a:solidFill>
                  <a:schemeClr val="dk1"/>
                </a:solidFill>
              </a:rPr>
              <a:t>multisolving</a:t>
            </a:r>
            <a:r>
              <a:rPr lang="en-CA" dirty="0">
                <a:solidFill>
                  <a:schemeClr val="dk1"/>
                </a:solidFill>
              </a:rPr>
              <a:t> flower when planning your project or initiative:</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b="1" dirty="0">
                <a:solidFill>
                  <a:schemeClr val="dk1"/>
                </a:solidFill>
              </a:rPr>
              <a:t>Co-benefit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your project or initiative is advancing this element </a:t>
            </a:r>
          </a:p>
          <a:p>
            <a:pPr marL="457200" lvl="0" indent="-298450" algn="l" rtl="0">
              <a:spcBef>
                <a:spcPts val="0"/>
              </a:spcBef>
              <a:spcAft>
                <a:spcPts val="0"/>
              </a:spcAft>
              <a:buClr>
                <a:schemeClr val="dk1"/>
              </a:buClr>
              <a:buSzPts val="1100"/>
              <a:buChar char="-"/>
            </a:pPr>
            <a:r>
              <a:rPr lang="en-CA" dirty="0">
                <a:solidFill>
                  <a:schemeClr val="dk1"/>
                </a:solidFill>
              </a:rPr>
              <a:t>If your project is advancing that petal, capture a few points about how it is doing so</a:t>
            </a:r>
          </a:p>
          <a:p>
            <a:pPr marL="457200" lvl="0" indent="-298450" algn="l" rtl="0">
              <a:spcBef>
                <a:spcPts val="0"/>
              </a:spcBef>
              <a:spcAft>
                <a:spcPts val="0"/>
              </a:spcAft>
              <a:buClr>
                <a:schemeClr val="dk1"/>
              </a:buClr>
              <a:buSzPts val="1100"/>
              <a:buChar char="-"/>
            </a:pPr>
            <a:r>
              <a:rPr lang="en-CA" dirty="0">
                <a:solidFill>
                  <a:schemeClr val="dk1"/>
                </a:solidFill>
              </a:rPr>
              <a:t>If your project is not advancing that petal, consider if there are ways you can adjust your approach to advance the petal. (Refer to UBC’s Plans and Strategies such as the Indigenous Strategic Plan and Inclusion Action Plan, and their self-assessment tools for opportunities)</a:t>
            </a:r>
          </a:p>
          <a:p>
            <a:pPr marL="457200" lvl="0" indent="-298450" algn="l" rtl="0">
              <a:spcBef>
                <a:spcPts val="0"/>
              </a:spcBef>
              <a:spcAft>
                <a:spcPts val="0"/>
              </a:spcAft>
              <a:buClr>
                <a:schemeClr val="dk1"/>
              </a:buClr>
              <a:buSzPts val="1100"/>
              <a:buChar char="-"/>
            </a:pPr>
            <a:r>
              <a:rPr lang="en-CA" dirty="0">
                <a:solidFill>
                  <a:schemeClr val="dk1"/>
                </a:solidFill>
              </a:rPr>
              <a:t>If there are no opportunities, note “Not advancing this theme” </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dirty="0">
                <a:solidFill>
                  <a:schemeClr val="dk1"/>
                </a:solidFill>
              </a:rPr>
              <a:t>OR </a:t>
            </a:r>
            <a:r>
              <a:rPr lang="en-CA" b="1" dirty="0">
                <a:solidFill>
                  <a:schemeClr val="dk1"/>
                </a:solidFill>
              </a:rPr>
              <a:t>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 </a:t>
            </a:r>
          </a:p>
        </p:txBody>
      </p:sp>
    </p:spTree>
    <p:extLst>
      <p:ext uri="{BB962C8B-B14F-4D97-AF65-F5344CB8AC3E}">
        <p14:creationId xmlns:p14="http://schemas.microsoft.com/office/powerpoint/2010/main" val="371789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Notice here, the group that used this tool changed one of the petals to suit their needs (Employee Experience changed to Economic). </a:t>
            </a:r>
          </a:p>
          <a:p>
            <a:pPr marL="0" lvl="0" indent="0" algn="l" rtl="0">
              <a:spcBef>
                <a:spcPts val="0"/>
              </a:spcBef>
              <a:spcAft>
                <a:spcPts val="0"/>
              </a:spcAft>
              <a:buNone/>
            </a:pPr>
            <a:endParaRPr lang="en-CA" dirty="0"/>
          </a:p>
          <a:p>
            <a:pPr marL="0" lvl="0" indent="0" algn="l" rtl="0">
              <a:spcBef>
                <a:spcPts val="0"/>
              </a:spcBef>
              <a:spcAft>
                <a:spcPts val="0"/>
              </a:spcAft>
              <a:buClr>
                <a:schemeClr val="dk1"/>
              </a:buClr>
              <a:buSzPts val="1100"/>
              <a:buFont typeface="Arial"/>
              <a:buNone/>
            </a:pPr>
            <a:r>
              <a:rPr lang="en-CA" b="1" dirty="0">
                <a:solidFill>
                  <a:schemeClr val="dk1"/>
                </a:solidFill>
              </a:rPr>
              <a:t>How to use the </a:t>
            </a:r>
            <a:r>
              <a:rPr lang="en-CA" b="1" dirty="0" err="1">
                <a:solidFill>
                  <a:schemeClr val="dk1"/>
                </a:solidFill>
              </a:rPr>
              <a:t>Multisolving</a:t>
            </a:r>
            <a:r>
              <a:rPr lang="en-CA" b="1" dirty="0">
                <a:solidFill>
                  <a:schemeClr val="dk1"/>
                </a:solidFill>
              </a:rPr>
              <a:t> Flower for a Co-benefit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your project or initiative is advancing this element </a:t>
            </a:r>
          </a:p>
          <a:p>
            <a:pPr marL="457200" lvl="0" indent="-298450" algn="l" rtl="0">
              <a:spcBef>
                <a:spcPts val="0"/>
              </a:spcBef>
              <a:spcAft>
                <a:spcPts val="0"/>
              </a:spcAft>
              <a:buClr>
                <a:schemeClr val="dk1"/>
              </a:buClr>
              <a:buSzPts val="1100"/>
              <a:buChar char="-"/>
            </a:pPr>
            <a:r>
              <a:rPr lang="en-CA" dirty="0">
                <a:solidFill>
                  <a:schemeClr val="dk1"/>
                </a:solidFill>
              </a:rPr>
              <a:t>If your project is advancing that petal, capture a few points about how it is doing so</a:t>
            </a:r>
          </a:p>
          <a:p>
            <a:pPr marL="457200" lvl="0" indent="-298450" algn="l" rtl="0">
              <a:spcBef>
                <a:spcPts val="0"/>
              </a:spcBef>
              <a:spcAft>
                <a:spcPts val="0"/>
              </a:spcAft>
              <a:buClr>
                <a:schemeClr val="dk1"/>
              </a:buClr>
              <a:buSzPts val="1100"/>
              <a:buChar char="-"/>
            </a:pPr>
            <a:r>
              <a:rPr lang="en-CA" dirty="0">
                <a:solidFill>
                  <a:schemeClr val="dk1"/>
                </a:solidFill>
              </a:rPr>
              <a:t>If your project is not advancing that petal, consider if there are ways you can adjust your approach to advance the petal. (Refer to UBC’s Plans and Strategies such as the Indigenous Strategic Plan and Inclusion Action Plan, and their self-assessment tools for opportunities)</a:t>
            </a:r>
          </a:p>
          <a:p>
            <a:pPr marL="457200" lvl="0" indent="-298450" algn="l" rtl="0">
              <a:spcBef>
                <a:spcPts val="0"/>
              </a:spcBef>
              <a:spcAft>
                <a:spcPts val="0"/>
              </a:spcAft>
              <a:buClr>
                <a:schemeClr val="dk1"/>
              </a:buClr>
              <a:buSzPts val="1100"/>
              <a:buChar char="-"/>
            </a:pPr>
            <a:r>
              <a:rPr lang="en-CA" dirty="0">
                <a:solidFill>
                  <a:schemeClr val="dk1"/>
                </a:solidFill>
              </a:rPr>
              <a:t>If there are no opportunities, note “Not advancing this theme” </a:t>
            </a:r>
            <a:endParaRPr lang="en-CA" dirty="0"/>
          </a:p>
        </p:txBody>
      </p:sp>
    </p:spTree>
    <p:extLst>
      <p:ext uri="{BB962C8B-B14F-4D97-AF65-F5344CB8AC3E}">
        <p14:creationId xmlns:p14="http://schemas.microsoft.com/office/powerpoint/2010/main" val="108470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How to use the </a:t>
            </a:r>
            <a:r>
              <a:rPr lang="en-CA" dirty="0" err="1">
                <a:solidFill>
                  <a:schemeClr val="dk1"/>
                </a:solidFill>
              </a:rPr>
              <a:t>multisolving</a:t>
            </a:r>
            <a:r>
              <a:rPr lang="en-CA" dirty="0">
                <a:solidFill>
                  <a:schemeClr val="dk1"/>
                </a:solidFill>
              </a:rPr>
              <a:t> flower when planning your project or initiative:</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dirty="0">
                <a:solidFill>
                  <a:schemeClr val="dk1"/>
                </a:solidFill>
              </a:rPr>
              <a:t>OR </a:t>
            </a:r>
            <a:r>
              <a:rPr lang="en-CA" b="1" dirty="0">
                <a:solidFill>
                  <a:schemeClr val="dk1"/>
                </a:solidFill>
              </a:rPr>
              <a:t>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 </a:t>
            </a:r>
          </a:p>
        </p:txBody>
      </p:sp>
    </p:spTree>
    <p:extLst>
      <p:ext uri="{BB962C8B-B14F-4D97-AF65-F5344CB8AC3E}">
        <p14:creationId xmlns:p14="http://schemas.microsoft.com/office/powerpoint/2010/main" val="220842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This example shows the use of the </a:t>
            </a:r>
            <a:r>
              <a:rPr lang="en-CA" dirty="0" err="1">
                <a:solidFill>
                  <a:schemeClr val="dk1"/>
                </a:solidFill>
              </a:rPr>
              <a:t>multisolving</a:t>
            </a:r>
            <a:r>
              <a:rPr lang="en-CA" dirty="0">
                <a:solidFill>
                  <a:schemeClr val="dk1"/>
                </a:solidFill>
              </a:rPr>
              <a:t> tool while planning a faculty and staff event</a:t>
            </a:r>
          </a:p>
          <a:p>
            <a:pPr marL="0" lvl="0" indent="0" algn="l" rtl="0">
              <a:spcBef>
                <a:spcPts val="0"/>
              </a:spcBef>
              <a:spcAft>
                <a:spcPts val="0"/>
              </a:spcAft>
              <a:buNone/>
            </a:pPr>
            <a:r>
              <a:rPr lang="en-CA" b="1" dirty="0">
                <a:solidFill>
                  <a:schemeClr val="dk1"/>
                </a:solidFill>
              </a:rPr>
              <a:t> </a:t>
            </a:r>
          </a:p>
          <a:p>
            <a:pPr marL="0" lvl="0" indent="0" algn="l" rtl="0">
              <a:spcBef>
                <a:spcPts val="0"/>
              </a:spcBef>
              <a:spcAft>
                <a:spcPts val="0"/>
              </a:spcAft>
              <a:buNone/>
            </a:pPr>
            <a:r>
              <a:rPr lang="en-CA" b="1" dirty="0">
                <a:solidFill>
                  <a:schemeClr val="dk1"/>
                </a:solidFill>
              </a:rPr>
              <a:t>How to use the </a:t>
            </a:r>
            <a:r>
              <a:rPr lang="en-CA" b="1" dirty="0" err="1">
                <a:solidFill>
                  <a:schemeClr val="dk1"/>
                </a:solidFill>
              </a:rPr>
              <a:t>Multisolving</a:t>
            </a:r>
            <a:r>
              <a:rPr lang="en-CA" b="1" dirty="0">
                <a:solidFill>
                  <a:schemeClr val="dk1"/>
                </a:solidFill>
              </a:rPr>
              <a:t> Flower for a 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a:t>
            </a:r>
          </a:p>
        </p:txBody>
      </p:sp>
    </p:spTree>
    <p:extLst>
      <p:ext uri="{BB962C8B-B14F-4D97-AF65-F5344CB8AC3E}">
        <p14:creationId xmlns:p14="http://schemas.microsoft.com/office/powerpoint/2010/main" val="1767443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BC Title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99F2CE1B-9D06-8F47-8CBE-3E8745E75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19B695-6760-9F43-AF0B-2129B24CF0D3}"/>
              </a:ext>
            </a:extLst>
          </p:cNvPr>
          <p:cNvSpPr/>
          <p:nvPr userDrawn="1"/>
        </p:nvSpPr>
        <p:spPr>
          <a:xfrm>
            <a:off x="-116263"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1A70CBF0-22B3-9F43-BD91-BEF82C0EFE5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A8B269EE-6CEB-E941-8E38-1DA4C5CA2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779DC0-4A73-E84F-842B-91FFF0BB6DC2}"/>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9" name="Text Placeholder 14"/>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183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5366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BC Copy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7130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B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22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BC Copy Blue Logo">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CE7E4067-49DE-2745-A17C-89130E6B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662863F-E41E-224A-97FD-6D968AD10CD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2" name="Text Placeholder 2">
            <a:extLst>
              <a:ext uri="{FF2B5EF4-FFF2-40B4-BE49-F238E27FC236}">
                <a16:creationId xmlns:a16="http://schemas.microsoft.com/office/drawing/2014/main" id="{64F895B8-08AB-CBAB-4FDD-C2778867DFFD}"/>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7763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BC Copy Blue Logo Top">
    <p:bg>
      <p:bgPr>
        <a:solidFill>
          <a:srgbClr val="001835"/>
        </a:solidFill>
        <a:effectLst/>
      </p:bgPr>
    </p:bg>
    <p:spTree>
      <p:nvGrpSpPr>
        <p:cNvPr id="1" name=""/>
        <p:cNvGrpSpPr/>
        <p:nvPr/>
      </p:nvGrpSpPr>
      <p:grpSpPr>
        <a:xfrm>
          <a:off x="0" y="0"/>
          <a:ext cx="0" cy="0"/>
          <a:chOff x="0" y="0"/>
          <a:chExt cx="0" cy="0"/>
        </a:xfrm>
      </p:grpSpPr>
      <p:pic>
        <p:nvPicPr>
          <p:cNvPr id="5" name="Picture 2" descr="2014_logo_only_reverse.png">
            <a:extLst>
              <a:ext uri="{FF2B5EF4-FFF2-40B4-BE49-F238E27FC236}">
                <a16:creationId xmlns:a16="http://schemas.microsoft.com/office/drawing/2014/main" id="{2F3256DC-B243-C745-B375-416048A44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3381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BC Copy Blue No Logo">
    <p:bg>
      <p:bgPr>
        <a:solidFill>
          <a:srgbClr val="00183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1209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BC End">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A81FF03-FDC6-CC4D-B231-F65CBFDA5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79FA8B-11E4-0B42-A321-6B205810CC4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DEFCB981-7C2F-C943-95A2-07B694950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hidden="1">
            <a:extLst>
              <a:ext uri="{FF2B5EF4-FFF2-40B4-BE49-F238E27FC236}">
                <a16:creationId xmlns:a16="http://schemas.microsoft.com/office/drawing/2014/main" id="{0EDE2023-447C-8E47-B602-8AE251F010C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97466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Slide - 2 1" preserve="1">
  <p:cSld name="End Slide - 2 1">
    <p:spTree>
      <p:nvGrpSpPr>
        <p:cNvPr id="1" name="Shape 151"/>
        <p:cNvGrpSpPr/>
        <p:nvPr/>
      </p:nvGrpSpPr>
      <p:grpSpPr>
        <a:xfrm>
          <a:off x="0" y="0"/>
          <a:ext cx="0" cy="0"/>
          <a:chOff x="0" y="0"/>
          <a:chExt cx="0" cy="0"/>
        </a:xfrm>
      </p:grpSpPr>
      <p:pic>
        <p:nvPicPr>
          <p:cNvPr id="152" name="Google Shape;15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 name="Rectangle 2">
            <a:extLst>
              <a:ext uri="{FF2B5EF4-FFF2-40B4-BE49-F238E27FC236}">
                <a16:creationId xmlns:a16="http://schemas.microsoft.com/office/drawing/2014/main" id="{6BC114CF-934C-A1CD-B6EF-8322E216542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1B19E4B9-245F-9912-6397-C2713A5451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BC Title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1323C42E-04AA-954B-B4C6-01D705DF2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3E74F83-DB39-7549-8317-582894260E2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7C83825-2511-6D44-A843-1695AE0A13E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001835"/>
              </a:solidFill>
            </a:endParaRPr>
          </a:p>
        </p:txBody>
      </p:sp>
      <p:pic>
        <p:nvPicPr>
          <p:cNvPr id="8" name="Picture 3" descr="s4b282c2015.png">
            <a:extLst>
              <a:ext uri="{FF2B5EF4-FFF2-40B4-BE49-F238E27FC236}">
                <a16:creationId xmlns:a16="http://schemas.microsoft.com/office/drawing/2014/main" id="{21C86978-3C5B-0B40-8BB4-DC0ABEB08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725AF43-83EB-B952-D704-C71E9B940457}"/>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4" name="Text Placeholder 14">
            <a:extLst>
              <a:ext uri="{FF2B5EF4-FFF2-40B4-BE49-F238E27FC236}">
                <a16:creationId xmlns:a16="http://schemas.microsoft.com/office/drawing/2014/main" id="{3DB1F19E-7C79-5A97-0F88-74A8787F9935}"/>
              </a:ext>
            </a:extLst>
          </p:cNvPr>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214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125727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BC Section">
    <p:spTree>
      <p:nvGrpSpPr>
        <p:cNvPr id="1" name=""/>
        <p:cNvGrpSpPr/>
        <p:nvPr/>
      </p:nvGrpSpPr>
      <p:grpSpPr>
        <a:xfrm>
          <a:off x="0" y="0"/>
          <a:ext cx="0" cy="0"/>
          <a:chOff x="0" y="0"/>
          <a:chExt cx="0" cy="0"/>
        </a:xfrm>
      </p:grpSpPr>
      <p:pic>
        <p:nvPicPr>
          <p:cNvPr id="2" name="Google Shape;27;p4">
            <a:extLst>
              <a:ext uri="{FF2B5EF4-FFF2-40B4-BE49-F238E27FC236}">
                <a16:creationId xmlns:a16="http://schemas.microsoft.com/office/drawing/2014/main" id="{5E18E364-D52A-D12E-938A-8A5F2E59149E}"/>
              </a:ext>
            </a:extLst>
          </p:cNvPr>
          <p:cNvPicPr preferRelativeResize="0"/>
          <p:nvPr userDrawn="1"/>
        </p:nvPicPr>
        <p:blipFill rotWithShape="1">
          <a:blip r:embed="rId2">
            <a:alphaModFix/>
          </a:blip>
          <a:srcRect/>
          <a:stretch/>
        </p:blipFill>
        <p:spPr>
          <a:xfrm>
            <a:off x="0" y="1"/>
            <a:ext cx="9144000" cy="5143499"/>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41711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BC Section 2">
    <p:spTree>
      <p:nvGrpSpPr>
        <p:cNvPr id="1" name=""/>
        <p:cNvGrpSpPr/>
        <p:nvPr/>
      </p:nvGrpSpPr>
      <p:grpSpPr>
        <a:xfrm>
          <a:off x="0" y="0"/>
          <a:ext cx="0" cy="0"/>
          <a:chOff x="0" y="0"/>
          <a:chExt cx="0" cy="0"/>
        </a:xfrm>
      </p:grpSpPr>
      <p:pic>
        <p:nvPicPr>
          <p:cNvPr id="3" name="Google Shape;115;p24" descr="DSC_7326.JPG">
            <a:extLst>
              <a:ext uri="{FF2B5EF4-FFF2-40B4-BE49-F238E27FC236}">
                <a16:creationId xmlns:a16="http://schemas.microsoft.com/office/drawing/2014/main" id="{58623B94-333D-4547-B13E-017AB7F922FE}"/>
              </a:ext>
            </a:extLst>
          </p:cNvPr>
          <p:cNvPicPr preferRelativeResize="0"/>
          <p:nvPr userDrawn="1"/>
        </p:nvPicPr>
        <p:blipFill rotWithShape="1">
          <a:blip r:embed="rId2">
            <a:alphaModFix/>
          </a:blip>
          <a:srcRect/>
          <a:stretch/>
        </p:blipFill>
        <p:spPr>
          <a:xfrm>
            <a:off x="0" y="0"/>
            <a:ext cx="9144002" cy="5143501"/>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294477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BC Section 2">
    <p:spTree>
      <p:nvGrpSpPr>
        <p:cNvPr id="1" name=""/>
        <p:cNvGrpSpPr/>
        <p:nvPr/>
      </p:nvGrpSpPr>
      <p:grpSpPr>
        <a:xfrm>
          <a:off x="0" y="0"/>
          <a:ext cx="0" cy="0"/>
          <a:chOff x="0" y="0"/>
          <a:chExt cx="0" cy="0"/>
        </a:xfrm>
      </p:grpSpPr>
      <p:pic>
        <p:nvPicPr>
          <p:cNvPr id="2" name="Google Shape;353;p48">
            <a:extLst>
              <a:ext uri="{FF2B5EF4-FFF2-40B4-BE49-F238E27FC236}">
                <a16:creationId xmlns:a16="http://schemas.microsoft.com/office/drawing/2014/main" id="{5C1138AB-C97F-3605-AD6B-707227DA3B57}"/>
              </a:ext>
            </a:extLst>
          </p:cNvPr>
          <p:cNvPicPr preferRelativeResize="0"/>
          <p:nvPr userDrawn="1"/>
        </p:nvPicPr>
        <p:blipFill>
          <a:blip r:embed="rId2">
            <a:alphaModFix/>
          </a:blip>
          <a:stretch>
            <a:fillRect/>
          </a:stretch>
        </p:blipFill>
        <p:spPr>
          <a:xfrm>
            <a:off x="0" y="0"/>
            <a:ext cx="9143999" cy="5143500"/>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219612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BC Copy White Logo">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BE35A530-EC03-604F-85AB-5083EB70F3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a:extLst>
              <a:ext uri="{FF2B5EF4-FFF2-40B4-BE49-F238E27FC236}">
                <a16:creationId xmlns:a16="http://schemas.microsoft.com/office/drawing/2014/main" id="{6B0C6DE5-6CEF-9440-B1A6-ABD0F75D39A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Tree>
    <p:extLst>
      <p:ext uri="{BB962C8B-B14F-4D97-AF65-F5344CB8AC3E}">
        <p14:creationId xmlns:p14="http://schemas.microsoft.com/office/powerpoint/2010/main" val="152658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UBC Copy White Sidebar">
    <p:spTree>
      <p:nvGrpSpPr>
        <p:cNvPr id="1" name=""/>
        <p:cNvGrpSpPr/>
        <p:nvPr/>
      </p:nvGrpSpPr>
      <p:grpSpPr>
        <a:xfrm>
          <a:off x="0" y="0"/>
          <a:ext cx="0" cy="0"/>
          <a:chOff x="0" y="0"/>
          <a:chExt cx="0" cy="0"/>
        </a:xfrm>
      </p:grpSpPr>
      <p:pic>
        <p:nvPicPr>
          <p:cNvPr id="2" name="Google Shape;137;p28">
            <a:extLst>
              <a:ext uri="{FF2B5EF4-FFF2-40B4-BE49-F238E27FC236}">
                <a16:creationId xmlns:a16="http://schemas.microsoft.com/office/drawing/2014/main" id="{B3CAB491-8B72-CD50-FC15-7A25374468A7}"/>
              </a:ext>
            </a:extLst>
          </p:cNvPr>
          <p:cNvPicPr preferRelativeResize="0"/>
          <p:nvPr userDrawn="1"/>
        </p:nvPicPr>
        <p:blipFill>
          <a:blip r:embed="rId2">
            <a:alphaModFix/>
          </a:blip>
          <a:stretch>
            <a:fillRect/>
          </a:stretch>
        </p:blipFill>
        <p:spPr>
          <a:xfrm>
            <a:off x="8243050" y="0"/>
            <a:ext cx="901700" cy="5143500"/>
          </a:xfrm>
          <a:prstGeom prst="rect">
            <a:avLst/>
          </a:prstGeom>
          <a:noFill/>
          <a:ln>
            <a:noFill/>
          </a:ln>
        </p:spPr>
      </p:pic>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22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BC Copy Logo Top">
    <p:spTree>
      <p:nvGrpSpPr>
        <p:cNvPr id="1" name=""/>
        <p:cNvGrpSpPr/>
        <p:nvPr/>
      </p:nvGrpSpPr>
      <p:grpSpPr>
        <a:xfrm>
          <a:off x="0" y="0"/>
          <a:ext cx="0" cy="0"/>
          <a:chOff x="0" y="0"/>
          <a:chExt cx="0" cy="0"/>
        </a:xfrm>
      </p:grpSpPr>
      <p:pic>
        <p:nvPicPr>
          <p:cNvPr id="5" name="Picture 3" descr="s4b282c2015.png">
            <a:extLst>
              <a:ext uri="{FF2B5EF4-FFF2-40B4-BE49-F238E27FC236}">
                <a16:creationId xmlns:a16="http://schemas.microsoft.com/office/drawing/2014/main" id="{1F2A0106-CBA6-FE4A-A6B4-321CB9D7B6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6000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EDBD9-4DBD-7CA9-05F2-097CE4F316B2}"/>
              </a:ext>
            </a:extLst>
          </p:cNvPr>
          <p:cNvSpPr>
            <a:spLocks noGrp="1"/>
          </p:cNvSpPr>
          <p:nvPr>
            <p:ph type="body" idx="1"/>
          </p:nvPr>
        </p:nvSpPr>
        <p:spPr>
          <a:xfrm>
            <a:off x="439200" y="1130400"/>
            <a:ext cx="7660800" cy="3671999"/>
          </a:xfrm>
          <a:prstGeom prst="rect">
            <a:avLst/>
          </a:prstGeom>
        </p:spPr>
        <p:txBody>
          <a:bodyPr vert="horz" lIns="0" tIns="0" rIns="0" bIns="0" rtlCol="0">
            <a:normAutofit/>
          </a:body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itle Placeholder 2">
            <a:extLst>
              <a:ext uri="{FF2B5EF4-FFF2-40B4-BE49-F238E27FC236}">
                <a16:creationId xmlns:a16="http://schemas.microsoft.com/office/drawing/2014/main" id="{42B709A0-2125-4876-37AA-7227241FEA1E}"/>
              </a:ext>
            </a:extLst>
          </p:cNvPr>
          <p:cNvSpPr>
            <a:spLocks noGrp="1"/>
          </p:cNvSpPr>
          <p:nvPr>
            <p:ph type="title"/>
          </p:nvPr>
        </p:nvSpPr>
        <p:spPr>
          <a:xfrm>
            <a:off x="439200" y="410401"/>
            <a:ext cx="7660800" cy="622800"/>
          </a:xfrm>
          <a:prstGeom prst="rect">
            <a:avLst/>
          </a:prstGeom>
        </p:spPr>
        <p:txBody>
          <a:bodyPr vert="horz" lIns="0" tIns="0" rIns="0" bIns="0" rtlCol="0" anchor="ctr">
            <a:normAutofit/>
          </a:bodyPr>
          <a:lstStyle/>
          <a:p>
            <a:r>
              <a:rPr lang="en-US" dirty="0"/>
              <a:t>Click to edit title</a:t>
            </a:r>
          </a:p>
        </p:txBody>
      </p:sp>
    </p:spTree>
    <p:extLst>
      <p:ext uri="{BB962C8B-B14F-4D97-AF65-F5344CB8AC3E}">
        <p14:creationId xmlns:p14="http://schemas.microsoft.com/office/powerpoint/2010/main" val="42757420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19" r:id="rId4"/>
    <p:sldLayoutId id="2147483720" r:id="rId5"/>
    <p:sldLayoutId id="2147483692" r:id="rId6"/>
    <p:sldLayoutId id="2147483711" r:id="rId7"/>
    <p:sldLayoutId id="2147483702" r:id="rId8"/>
    <p:sldLayoutId id="2147483694" r:id="rId9"/>
    <p:sldLayoutId id="2147483695" r:id="rId10"/>
    <p:sldLayoutId id="2147483697" r:id="rId11"/>
    <p:sldLayoutId id="2147483698" r:id="rId12"/>
    <p:sldLayoutId id="2147483699" r:id="rId13"/>
    <p:sldLayoutId id="2147483700" r:id="rId14"/>
    <p:sldLayoutId id="2147483701" r:id="rId15"/>
    <p:sldLayoutId id="2147483710" r:id="rId16"/>
  </p:sldLayoutIdLst>
  <p:hf hdr="0" ftr="0" dt="0"/>
  <p:txStyles>
    <p:title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p:titleStyle>
    <p:bodyStyle>
      <a:lvl1pPr marL="0" indent="0" algn="l" defTabSz="685800" rtl="0" eaLnBrk="1" latinLnBrk="0" hangingPunct="1">
        <a:lnSpc>
          <a:spcPct val="100000"/>
        </a:lnSpc>
        <a:spcBef>
          <a:spcPts val="0"/>
        </a:spcBef>
        <a:spcAft>
          <a:spcPts val="900"/>
        </a:spcAft>
        <a:buFont typeface="Arial" panose="020B0604020202020204" pitchFamily="34" charset="0"/>
        <a:buNone/>
        <a:defRPr sz="1500" kern="1200">
          <a:solidFill>
            <a:srgbClr val="002145"/>
          </a:solidFill>
          <a:latin typeface="+mn-lt"/>
          <a:ea typeface="+mn-ea"/>
          <a:cs typeface="+mn-cs"/>
        </a:defRPr>
      </a:lvl1pPr>
      <a:lvl2pPr marL="177800"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2pPr>
      <a:lvl3pPr marL="534988"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3pPr>
      <a:lvl4pPr marL="8890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4pPr>
      <a:lvl5pPr marL="12446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www.multisolving.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EE80-D737-7D36-63AD-2C5D00BDB5EE}"/>
              </a:ext>
            </a:extLst>
          </p:cNvPr>
          <p:cNvSpPr>
            <a:spLocks noGrp="1"/>
          </p:cNvSpPr>
          <p:nvPr>
            <p:ph type="title"/>
          </p:nvPr>
        </p:nvSpPr>
        <p:spPr/>
        <p:txBody>
          <a:bodyPr/>
          <a:lstStyle/>
          <a:p>
            <a:r>
              <a:rPr lang="en-US" dirty="0" err="1"/>
              <a:t>Multisolving</a:t>
            </a:r>
            <a:r>
              <a:rPr lang="en-US" dirty="0"/>
              <a:t> Flower </a:t>
            </a:r>
            <a:br>
              <a:rPr lang="en-US" dirty="0"/>
            </a:br>
            <a:r>
              <a:rPr lang="en-US" dirty="0"/>
              <a:t>Planning and Evaluation Tool</a:t>
            </a:r>
          </a:p>
        </p:txBody>
      </p:sp>
    </p:spTree>
    <p:extLst>
      <p:ext uri="{BB962C8B-B14F-4D97-AF65-F5344CB8AC3E}">
        <p14:creationId xmlns:p14="http://schemas.microsoft.com/office/powerpoint/2010/main" val="417496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2C1EF-63B6-7E26-4416-CD01C8B3CF13}"/>
              </a:ext>
            </a:extLst>
          </p:cNvPr>
          <p:cNvSpPr>
            <a:spLocks noGrp="1"/>
          </p:cNvSpPr>
          <p:nvPr>
            <p:ph type="body" sz="quarter" idx="13"/>
          </p:nvPr>
        </p:nvSpPr>
        <p:spPr>
          <a:xfrm>
            <a:off x="439200" y="1131888"/>
            <a:ext cx="4445838" cy="3672110"/>
          </a:xfrm>
        </p:spPr>
        <p:txBody>
          <a:bodyPr/>
          <a:lstStyle/>
          <a:p>
            <a:r>
              <a:rPr lang="en-US" dirty="0"/>
              <a:t>A tool for evaluating potential co-benefits OR barriers of projects, initiatives, or policies through the lens of various UBC mid-level institutional plans. </a:t>
            </a:r>
          </a:p>
          <a:p>
            <a:r>
              <a:rPr lang="en-US" dirty="0"/>
              <a:t>This tool can help you highlight and consider your approach to advancing sustainability, decolonization, equity, and wellbeing while advancing student and employee experience.</a:t>
            </a:r>
          </a:p>
          <a:p>
            <a:r>
              <a:rPr lang="en-US" dirty="0"/>
              <a:t>This tool can be used in your planning, reflection, and/or communication stage to plan, evaluate, and communicate how your action is advancing the various UBC mid-level plans. </a:t>
            </a:r>
          </a:p>
        </p:txBody>
      </p:sp>
      <p:sp>
        <p:nvSpPr>
          <p:cNvPr id="3" name="Title 2">
            <a:extLst>
              <a:ext uri="{FF2B5EF4-FFF2-40B4-BE49-F238E27FC236}">
                <a16:creationId xmlns:a16="http://schemas.microsoft.com/office/drawing/2014/main" id="{4671BC4B-C322-FB24-A02F-B7E78DB38BD5}"/>
              </a:ext>
            </a:extLst>
          </p:cNvPr>
          <p:cNvSpPr>
            <a:spLocks noGrp="1"/>
          </p:cNvSpPr>
          <p:nvPr>
            <p:ph type="title"/>
          </p:nvPr>
        </p:nvSpPr>
        <p:spPr/>
        <p:txBody>
          <a:bodyPr/>
          <a:lstStyle/>
          <a:p>
            <a:r>
              <a:rPr lang="en-US" dirty="0" err="1"/>
              <a:t>Multisolving</a:t>
            </a:r>
            <a:r>
              <a:rPr lang="en-US" dirty="0"/>
              <a:t> Flower planning </a:t>
            </a:r>
            <a:r>
              <a:rPr lang="en-US"/>
              <a:t>and evaluation </a:t>
            </a:r>
            <a:r>
              <a:rPr lang="en-US" dirty="0"/>
              <a:t>tool</a:t>
            </a:r>
          </a:p>
        </p:txBody>
      </p:sp>
      <p:pic>
        <p:nvPicPr>
          <p:cNvPr id="4" name="Google Shape;189;p37">
            <a:extLst>
              <a:ext uri="{FF2B5EF4-FFF2-40B4-BE49-F238E27FC236}">
                <a16:creationId xmlns:a16="http://schemas.microsoft.com/office/drawing/2014/main" id="{B2291F83-656B-D164-2DB6-EBD914793B5A}"/>
              </a:ext>
            </a:extLst>
          </p:cNvPr>
          <p:cNvPicPr preferRelativeResize="0"/>
          <p:nvPr/>
        </p:nvPicPr>
        <p:blipFill>
          <a:blip r:embed="rId3">
            <a:alphaModFix/>
          </a:blip>
          <a:stretch>
            <a:fillRect/>
          </a:stretch>
        </p:blipFill>
        <p:spPr>
          <a:xfrm>
            <a:off x="5132587" y="925844"/>
            <a:ext cx="955964" cy="914400"/>
          </a:xfrm>
          <a:prstGeom prst="rect">
            <a:avLst/>
          </a:prstGeom>
          <a:noFill/>
          <a:ln>
            <a:noFill/>
          </a:ln>
        </p:spPr>
      </p:pic>
      <p:pic>
        <p:nvPicPr>
          <p:cNvPr id="5" name="Google Shape;190;p37">
            <a:extLst>
              <a:ext uri="{FF2B5EF4-FFF2-40B4-BE49-F238E27FC236}">
                <a16:creationId xmlns:a16="http://schemas.microsoft.com/office/drawing/2014/main" id="{3226A986-6163-B58A-4127-03E96AD76266}"/>
              </a:ext>
            </a:extLst>
          </p:cNvPr>
          <p:cNvPicPr preferRelativeResize="0"/>
          <p:nvPr/>
        </p:nvPicPr>
        <p:blipFill>
          <a:blip r:embed="rId4">
            <a:alphaModFix/>
          </a:blip>
          <a:stretch>
            <a:fillRect/>
          </a:stretch>
        </p:blipFill>
        <p:spPr>
          <a:xfrm>
            <a:off x="6302141" y="925844"/>
            <a:ext cx="813815" cy="914399"/>
          </a:xfrm>
          <a:prstGeom prst="rect">
            <a:avLst/>
          </a:prstGeom>
          <a:noFill/>
          <a:ln>
            <a:noFill/>
          </a:ln>
        </p:spPr>
      </p:pic>
      <p:pic>
        <p:nvPicPr>
          <p:cNvPr id="6" name="Google Shape;191;p37">
            <a:extLst>
              <a:ext uri="{FF2B5EF4-FFF2-40B4-BE49-F238E27FC236}">
                <a16:creationId xmlns:a16="http://schemas.microsoft.com/office/drawing/2014/main" id="{DA27C20D-C7D7-AF9C-019D-E226FD522905}"/>
              </a:ext>
            </a:extLst>
          </p:cNvPr>
          <p:cNvPicPr preferRelativeResize="0"/>
          <p:nvPr/>
        </p:nvPicPr>
        <p:blipFill>
          <a:blip r:embed="rId5">
            <a:alphaModFix/>
          </a:blip>
          <a:stretch>
            <a:fillRect/>
          </a:stretch>
        </p:blipFill>
        <p:spPr>
          <a:xfrm>
            <a:off x="7330958" y="925844"/>
            <a:ext cx="932688" cy="914399"/>
          </a:xfrm>
          <a:prstGeom prst="rect">
            <a:avLst/>
          </a:prstGeom>
          <a:noFill/>
          <a:ln>
            <a:noFill/>
          </a:ln>
        </p:spPr>
      </p:pic>
      <p:pic>
        <p:nvPicPr>
          <p:cNvPr id="7" name="Google Shape;192;p37">
            <a:extLst>
              <a:ext uri="{FF2B5EF4-FFF2-40B4-BE49-F238E27FC236}">
                <a16:creationId xmlns:a16="http://schemas.microsoft.com/office/drawing/2014/main" id="{69DD895B-0CE3-9041-4B81-BFDC4BC1FC46}"/>
              </a:ext>
            </a:extLst>
          </p:cNvPr>
          <p:cNvPicPr preferRelativeResize="0"/>
          <p:nvPr/>
        </p:nvPicPr>
        <p:blipFill>
          <a:blip r:embed="rId6">
            <a:alphaModFix/>
          </a:blip>
          <a:stretch>
            <a:fillRect/>
          </a:stretch>
        </p:blipFill>
        <p:spPr>
          <a:xfrm>
            <a:off x="5141190" y="2068850"/>
            <a:ext cx="938763" cy="914400"/>
          </a:xfrm>
          <a:prstGeom prst="rect">
            <a:avLst/>
          </a:prstGeom>
          <a:noFill/>
          <a:ln>
            <a:noFill/>
          </a:ln>
        </p:spPr>
      </p:pic>
      <p:pic>
        <p:nvPicPr>
          <p:cNvPr id="8" name="Google Shape;193;p37">
            <a:extLst>
              <a:ext uri="{FF2B5EF4-FFF2-40B4-BE49-F238E27FC236}">
                <a16:creationId xmlns:a16="http://schemas.microsoft.com/office/drawing/2014/main" id="{D6E12835-AE0F-5615-29AD-C9580C1B90E3}"/>
              </a:ext>
            </a:extLst>
          </p:cNvPr>
          <p:cNvPicPr preferRelativeResize="0"/>
          <p:nvPr/>
        </p:nvPicPr>
        <p:blipFill>
          <a:blip r:embed="rId7">
            <a:alphaModFix/>
          </a:blip>
          <a:stretch>
            <a:fillRect/>
          </a:stretch>
        </p:blipFill>
        <p:spPr>
          <a:xfrm>
            <a:off x="6302199" y="2068850"/>
            <a:ext cx="813702" cy="914399"/>
          </a:xfrm>
          <a:prstGeom prst="rect">
            <a:avLst/>
          </a:prstGeom>
          <a:noFill/>
          <a:ln>
            <a:noFill/>
          </a:ln>
        </p:spPr>
      </p:pic>
      <p:pic>
        <p:nvPicPr>
          <p:cNvPr id="9" name="Google Shape;194;p37">
            <a:extLst>
              <a:ext uri="{FF2B5EF4-FFF2-40B4-BE49-F238E27FC236}">
                <a16:creationId xmlns:a16="http://schemas.microsoft.com/office/drawing/2014/main" id="{C7627B41-5319-D80F-6C97-CD2061A9BCEC}"/>
              </a:ext>
            </a:extLst>
          </p:cNvPr>
          <p:cNvPicPr preferRelativeResize="0"/>
          <p:nvPr/>
        </p:nvPicPr>
        <p:blipFill>
          <a:blip r:embed="rId8">
            <a:alphaModFix/>
          </a:blip>
          <a:stretch>
            <a:fillRect/>
          </a:stretch>
        </p:blipFill>
        <p:spPr>
          <a:xfrm>
            <a:off x="7329542" y="2068850"/>
            <a:ext cx="935514" cy="914401"/>
          </a:xfrm>
          <a:prstGeom prst="rect">
            <a:avLst/>
          </a:prstGeom>
          <a:noFill/>
          <a:ln>
            <a:noFill/>
          </a:ln>
        </p:spPr>
      </p:pic>
      <p:pic>
        <p:nvPicPr>
          <p:cNvPr id="10" name="Google Shape;195;p37">
            <a:extLst>
              <a:ext uri="{FF2B5EF4-FFF2-40B4-BE49-F238E27FC236}">
                <a16:creationId xmlns:a16="http://schemas.microsoft.com/office/drawing/2014/main" id="{C8833841-73FE-48B0-411D-D5698A4634D6}"/>
              </a:ext>
            </a:extLst>
          </p:cNvPr>
          <p:cNvPicPr preferRelativeResize="0"/>
          <p:nvPr/>
        </p:nvPicPr>
        <p:blipFill>
          <a:blip r:embed="rId9">
            <a:alphaModFix/>
          </a:blip>
          <a:stretch>
            <a:fillRect/>
          </a:stretch>
        </p:blipFill>
        <p:spPr>
          <a:xfrm>
            <a:off x="5140387" y="3253175"/>
            <a:ext cx="940387" cy="914400"/>
          </a:xfrm>
          <a:prstGeom prst="rect">
            <a:avLst/>
          </a:prstGeom>
          <a:noFill/>
          <a:ln>
            <a:noFill/>
          </a:ln>
        </p:spPr>
      </p:pic>
      <p:pic>
        <p:nvPicPr>
          <p:cNvPr id="11" name="Google Shape;196;p37">
            <a:extLst>
              <a:ext uri="{FF2B5EF4-FFF2-40B4-BE49-F238E27FC236}">
                <a16:creationId xmlns:a16="http://schemas.microsoft.com/office/drawing/2014/main" id="{D53F0D58-3B91-6A62-3BA8-693733D04B89}"/>
              </a:ext>
            </a:extLst>
          </p:cNvPr>
          <p:cNvPicPr preferRelativeResize="0"/>
          <p:nvPr/>
        </p:nvPicPr>
        <p:blipFill>
          <a:blip r:embed="rId10">
            <a:alphaModFix/>
          </a:blip>
          <a:stretch>
            <a:fillRect/>
          </a:stretch>
        </p:blipFill>
        <p:spPr>
          <a:xfrm>
            <a:off x="6302199" y="3253175"/>
            <a:ext cx="813702" cy="914399"/>
          </a:xfrm>
          <a:prstGeom prst="rect">
            <a:avLst/>
          </a:prstGeom>
          <a:noFill/>
          <a:ln>
            <a:noFill/>
          </a:ln>
        </p:spPr>
      </p:pic>
      <p:pic>
        <p:nvPicPr>
          <p:cNvPr id="12" name="Google Shape;197;p37">
            <a:extLst>
              <a:ext uri="{FF2B5EF4-FFF2-40B4-BE49-F238E27FC236}">
                <a16:creationId xmlns:a16="http://schemas.microsoft.com/office/drawing/2014/main" id="{76BD1472-115D-9EF6-5456-03E31A788B3B}"/>
              </a:ext>
            </a:extLst>
          </p:cNvPr>
          <p:cNvPicPr preferRelativeResize="0"/>
          <p:nvPr/>
        </p:nvPicPr>
        <p:blipFill>
          <a:blip r:embed="rId11">
            <a:alphaModFix/>
          </a:blip>
          <a:stretch>
            <a:fillRect/>
          </a:stretch>
        </p:blipFill>
        <p:spPr>
          <a:xfrm>
            <a:off x="7330358" y="3253175"/>
            <a:ext cx="933889" cy="914401"/>
          </a:xfrm>
          <a:prstGeom prst="rect">
            <a:avLst/>
          </a:prstGeom>
          <a:noFill/>
          <a:ln>
            <a:noFill/>
          </a:ln>
        </p:spPr>
      </p:pic>
      <p:sp>
        <p:nvSpPr>
          <p:cNvPr id="13" name="Google Shape;198;p37">
            <a:extLst>
              <a:ext uri="{FF2B5EF4-FFF2-40B4-BE49-F238E27FC236}">
                <a16:creationId xmlns:a16="http://schemas.microsoft.com/office/drawing/2014/main" id="{0F2C121F-4F47-A553-8853-8DAF4A604615}"/>
              </a:ext>
            </a:extLst>
          </p:cNvPr>
          <p:cNvSpPr txBox="1"/>
          <p:nvPr/>
        </p:nvSpPr>
        <p:spPr>
          <a:xfrm>
            <a:off x="6007797" y="4650098"/>
            <a:ext cx="24054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dirty="0"/>
              <a:t>Tool adapted from </a:t>
            </a:r>
            <a:r>
              <a:rPr lang="en" sz="800" u="sng" dirty="0">
                <a:solidFill>
                  <a:schemeClr val="hlink"/>
                </a:solidFill>
                <a:hlinkClick r:id="rId12"/>
              </a:rPr>
              <a:t>www.multisolving.org</a:t>
            </a:r>
            <a:r>
              <a:rPr lang="en" sz="800" dirty="0"/>
              <a:t> </a:t>
            </a:r>
            <a:endParaRPr sz="800" dirty="0"/>
          </a:p>
        </p:txBody>
      </p:sp>
    </p:spTree>
    <p:extLst>
      <p:ext uri="{BB962C8B-B14F-4D97-AF65-F5344CB8AC3E}">
        <p14:creationId xmlns:p14="http://schemas.microsoft.com/office/powerpoint/2010/main" val="366558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8">
            <a:extLst>
              <a:ext uri="{FF2B5EF4-FFF2-40B4-BE49-F238E27FC236}">
                <a16:creationId xmlns:a16="http://schemas.microsoft.com/office/drawing/2014/main" id="{777C03C7-DC09-6EB3-8A49-FC92C5DE70D0}"/>
              </a:ext>
            </a:extLst>
          </p:cNvPr>
          <p:cNvPicPr preferRelativeResize="0"/>
          <p:nvPr/>
        </p:nvPicPr>
        <p:blipFill>
          <a:blip r:embed="rId3">
            <a:alphaModFix/>
          </a:blip>
          <a:stretch>
            <a:fillRect/>
          </a:stretch>
        </p:blipFill>
        <p:spPr>
          <a:xfrm>
            <a:off x="3597700" y="121825"/>
            <a:ext cx="4274725" cy="4802751"/>
          </a:xfrm>
          <a:prstGeom prst="rect">
            <a:avLst/>
          </a:prstGeom>
          <a:noFill/>
          <a:ln>
            <a:noFill/>
          </a:ln>
        </p:spPr>
      </p:pic>
      <p:sp>
        <p:nvSpPr>
          <p:cNvPr id="3" name="Google Shape;204;p38">
            <a:extLst>
              <a:ext uri="{FF2B5EF4-FFF2-40B4-BE49-F238E27FC236}">
                <a16:creationId xmlns:a16="http://schemas.microsoft.com/office/drawing/2014/main" id="{0A6B45C9-038D-E34D-6474-B685260B204B}"/>
              </a:ext>
            </a:extLst>
          </p:cNvPr>
          <p:cNvSpPr txBox="1">
            <a:spLocks/>
          </p:cNvSpPr>
          <p:nvPr/>
        </p:nvSpPr>
        <p:spPr>
          <a:xfrm>
            <a:off x="0" y="-14650"/>
            <a:ext cx="2126700" cy="905100"/>
          </a:xfrm>
          <a:prstGeom prst="rect">
            <a:avLst/>
          </a:prstGeom>
        </p:spPr>
        <p:txBody>
          <a:bodyPr spcFirstLastPara="1" wrap="square" lIns="91425" tIns="91425" rIns="91425" bIns="91425" anchor="t" anchorCtr="0">
            <a:normAutofit fontScale="90000" lnSpcReduction="100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2022" i="1" dirty="0">
                <a:solidFill>
                  <a:srgbClr val="C64068"/>
                </a:solidFill>
              </a:rPr>
              <a:t>Template</a:t>
            </a:r>
          </a:p>
          <a:p>
            <a:pPr>
              <a:spcBef>
                <a:spcPts val="1000"/>
              </a:spcBef>
              <a:buClrTx/>
              <a:buFontTx/>
            </a:pPr>
            <a:r>
              <a:rPr lang="en-CA" sz="1355" dirty="0">
                <a:solidFill>
                  <a:srgbClr val="C64068"/>
                </a:solidFill>
              </a:rPr>
              <a:t>Co-benefits of our approach </a:t>
            </a:r>
          </a:p>
        </p:txBody>
      </p:sp>
      <p:sp>
        <p:nvSpPr>
          <p:cNvPr id="4" name="Google Shape;205;p38">
            <a:extLst>
              <a:ext uri="{FF2B5EF4-FFF2-40B4-BE49-F238E27FC236}">
                <a16:creationId xmlns:a16="http://schemas.microsoft.com/office/drawing/2014/main" id="{7415441D-AF8F-CDC2-E87F-8A66F47F5E5B}"/>
              </a:ext>
            </a:extLst>
          </p:cNvPr>
          <p:cNvSpPr txBox="1"/>
          <p:nvPr/>
        </p:nvSpPr>
        <p:spPr>
          <a:xfrm>
            <a:off x="5088863" y="6383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Climate protection</a:t>
            </a:r>
            <a:endParaRPr sz="1200">
              <a:solidFill>
                <a:schemeClr val="lt1"/>
              </a:solidFill>
            </a:endParaRPr>
          </a:p>
        </p:txBody>
      </p:sp>
      <p:sp>
        <p:nvSpPr>
          <p:cNvPr id="5" name="Google Shape;206;p38">
            <a:extLst>
              <a:ext uri="{FF2B5EF4-FFF2-40B4-BE49-F238E27FC236}">
                <a16:creationId xmlns:a16="http://schemas.microsoft.com/office/drawing/2014/main" id="{7189AD60-9E2C-D390-2E1B-38FAC4B71110}"/>
              </a:ext>
            </a:extLst>
          </p:cNvPr>
          <p:cNvSpPr txBox="1"/>
          <p:nvPr/>
        </p:nvSpPr>
        <p:spPr>
          <a:xfrm>
            <a:off x="3682225" y="30436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Health &amp; wellbeing </a:t>
            </a:r>
            <a:endParaRPr sz="1500" b="1">
              <a:solidFill>
                <a:schemeClr val="lt1"/>
              </a:solidFill>
            </a:endParaRPr>
          </a:p>
        </p:txBody>
      </p:sp>
      <p:sp>
        <p:nvSpPr>
          <p:cNvPr id="6" name="Google Shape;207;p38">
            <a:extLst>
              <a:ext uri="{FF2B5EF4-FFF2-40B4-BE49-F238E27FC236}">
                <a16:creationId xmlns:a16="http://schemas.microsoft.com/office/drawing/2014/main" id="{764E8143-1747-0CD7-2C3D-7F95E216A801}"/>
              </a:ext>
            </a:extLst>
          </p:cNvPr>
          <p:cNvSpPr txBox="1"/>
          <p:nvPr/>
        </p:nvSpPr>
        <p:spPr>
          <a:xfrm>
            <a:off x="6179200" y="3032875"/>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Equity, diversity &amp; inclusion</a:t>
            </a:r>
            <a:endParaRPr sz="1500" b="1">
              <a:solidFill>
                <a:schemeClr val="lt1"/>
              </a:solidFill>
            </a:endParaRPr>
          </a:p>
        </p:txBody>
      </p:sp>
      <p:sp>
        <p:nvSpPr>
          <p:cNvPr id="7" name="Google Shape;208;p38">
            <a:extLst>
              <a:ext uri="{FF2B5EF4-FFF2-40B4-BE49-F238E27FC236}">
                <a16:creationId xmlns:a16="http://schemas.microsoft.com/office/drawing/2014/main" id="{CC671276-43F0-3E9B-F9D1-516F38BCE45D}"/>
              </a:ext>
            </a:extLst>
          </p:cNvPr>
          <p:cNvSpPr txBox="1"/>
          <p:nvPr/>
        </p:nvSpPr>
        <p:spPr>
          <a:xfrm>
            <a:off x="4938075" y="3673700"/>
            <a:ext cx="1546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chemeClr val="lt1"/>
                </a:solidFill>
              </a:rPr>
              <a:t>Indigenous human rights, decolonization, &amp; reconciliation</a:t>
            </a:r>
            <a:endParaRPr sz="1300" b="1">
              <a:solidFill>
                <a:schemeClr val="lt1"/>
              </a:solidFill>
            </a:endParaRPr>
          </a:p>
        </p:txBody>
      </p:sp>
      <p:sp>
        <p:nvSpPr>
          <p:cNvPr id="8" name="Google Shape;209;p38">
            <a:extLst>
              <a:ext uri="{FF2B5EF4-FFF2-40B4-BE49-F238E27FC236}">
                <a16:creationId xmlns:a16="http://schemas.microsoft.com/office/drawing/2014/main" id="{7C9F0006-3BCE-E5D5-3FD4-7A90873670CF}"/>
              </a:ext>
            </a:extLst>
          </p:cNvPr>
          <p:cNvSpPr txBox="1"/>
          <p:nvPr/>
        </p:nvSpPr>
        <p:spPr>
          <a:xfrm>
            <a:off x="6484575" y="1436163"/>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Employee Experience</a:t>
            </a:r>
            <a:endParaRPr sz="1500" b="1">
              <a:solidFill>
                <a:schemeClr val="lt1"/>
              </a:solidFill>
            </a:endParaRPr>
          </a:p>
        </p:txBody>
      </p:sp>
      <p:sp>
        <p:nvSpPr>
          <p:cNvPr id="9" name="Google Shape;210;p38">
            <a:extLst>
              <a:ext uri="{FF2B5EF4-FFF2-40B4-BE49-F238E27FC236}">
                <a16:creationId xmlns:a16="http://schemas.microsoft.com/office/drawing/2014/main" id="{DEC44DB0-8339-6FC1-1A80-572BB22AFA4A}"/>
              </a:ext>
            </a:extLst>
          </p:cNvPr>
          <p:cNvSpPr txBox="1"/>
          <p:nvPr/>
        </p:nvSpPr>
        <p:spPr>
          <a:xfrm>
            <a:off x="3742488" y="14361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Student experience </a:t>
            </a:r>
            <a:endParaRPr sz="1500" b="1">
              <a:solidFill>
                <a:schemeClr val="lt1"/>
              </a:solidFill>
            </a:endParaRPr>
          </a:p>
        </p:txBody>
      </p:sp>
      <p:sp>
        <p:nvSpPr>
          <p:cNvPr id="10" name="Google Shape;211;p38">
            <a:extLst>
              <a:ext uri="{FF2B5EF4-FFF2-40B4-BE49-F238E27FC236}">
                <a16:creationId xmlns:a16="http://schemas.microsoft.com/office/drawing/2014/main" id="{52D3271D-60FE-A0DE-F1DB-081A91DA7C8E}"/>
              </a:ext>
            </a:extLst>
          </p:cNvPr>
          <p:cNvSpPr txBox="1"/>
          <p:nvPr/>
        </p:nvSpPr>
        <p:spPr>
          <a:xfrm>
            <a:off x="2310100" y="-6475"/>
            <a:ext cx="245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Sustainability goals </a:t>
            </a:r>
            <a:r>
              <a:rPr lang="en" sz="1100">
                <a:solidFill>
                  <a:schemeClr val="dk1"/>
                </a:solidFill>
              </a:rPr>
              <a:t>by</a:t>
            </a:r>
            <a:r>
              <a:rPr lang="en" sz="1100" b="1">
                <a:solidFill>
                  <a:schemeClr val="dk1"/>
                </a:solidFill>
              </a:rPr>
              <a:t>: </a:t>
            </a:r>
            <a:r>
              <a:rPr lang="en" sz="1100">
                <a:solidFill>
                  <a:schemeClr val="dk1"/>
                </a:solidFill>
              </a:rPr>
              <a:t>…</a:t>
            </a:r>
            <a:endParaRPr sz="1100">
              <a:solidFill>
                <a:schemeClr val="dk1"/>
              </a:solidFill>
            </a:endParaRPr>
          </a:p>
        </p:txBody>
      </p:sp>
      <p:cxnSp>
        <p:nvCxnSpPr>
          <p:cNvPr id="11" name="Google Shape;212;p38">
            <a:extLst>
              <a:ext uri="{FF2B5EF4-FFF2-40B4-BE49-F238E27FC236}">
                <a16:creationId xmlns:a16="http://schemas.microsoft.com/office/drawing/2014/main" id="{A30316AC-EF29-702B-A736-7478C892D280}"/>
              </a:ext>
            </a:extLst>
          </p:cNvPr>
          <p:cNvCxnSpPr/>
          <p:nvPr/>
        </p:nvCxnSpPr>
        <p:spPr>
          <a:xfrm rot="10800000">
            <a:off x="4609050" y="474875"/>
            <a:ext cx="284100" cy="198000"/>
          </a:xfrm>
          <a:prstGeom prst="straightConnector1">
            <a:avLst/>
          </a:prstGeom>
          <a:noFill/>
          <a:ln w="9525" cap="flat" cmpd="sng">
            <a:solidFill>
              <a:schemeClr val="dk1"/>
            </a:solidFill>
            <a:prstDash val="solid"/>
            <a:round/>
            <a:headEnd type="none" w="med" len="med"/>
            <a:tailEnd type="none" w="med" len="med"/>
          </a:ln>
        </p:spPr>
      </p:cxnSp>
      <p:sp>
        <p:nvSpPr>
          <p:cNvPr id="12" name="Google Shape;213;p38">
            <a:extLst>
              <a:ext uri="{FF2B5EF4-FFF2-40B4-BE49-F238E27FC236}">
                <a16:creationId xmlns:a16="http://schemas.microsoft.com/office/drawing/2014/main" id="{BA9E5BB7-8DF0-89DD-14E4-441EA10C13C8}"/>
              </a:ext>
            </a:extLst>
          </p:cNvPr>
          <p:cNvSpPr txBox="1"/>
          <p:nvPr/>
        </p:nvSpPr>
        <p:spPr>
          <a:xfrm>
            <a:off x="6734450" y="-6475"/>
            <a:ext cx="232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Advances</a:t>
            </a:r>
            <a:r>
              <a:rPr lang="en" sz="1100" b="1">
                <a:solidFill>
                  <a:schemeClr val="dk1"/>
                </a:solidFill>
              </a:rPr>
              <a:t> Focus on People </a:t>
            </a:r>
            <a:r>
              <a:rPr lang="en" sz="1100">
                <a:solidFill>
                  <a:schemeClr val="dk1"/>
                </a:solidFill>
              </a:rPr>
              <a:t>by: …</a:t>
            </a:r>
            <a:endParaRPr sz="1100">
              <a:solidFill>
                <a:schemeClr val="dk1"/>
              </a:solidFill>
            </a:endParaRPr>
          </a:p>
        </p:txBody>
      </p:sp>
      <p:cxnSp>
        <p:nvCxnSpPr>
          <p:cNvPr id="13" name="Google Shape;214;p38">
            <a:extLst>
              <a:ext uri="{FF2B5EF4-FFF2-40B4-BE49-F238E27FC236}">
                <a16:creationId xmlns:a16="http://schemas.microsoft.com/office/drawing/2014/main" id="{8F648C48-469B-7BB2-537A-0E526A82AE7F}"/>
              </a:ext>
            </a:extLst>
          </p:cNvPr>
          <p:cNvCxnSpPr/>
          <p:nvPr/>
        </p:nvCxnSpPr>
        <p:spPr>
          <a:xfrm rot="10800000" flipH="1">
            <a:off x="6985425" y="654400"/>
            <a:ext cx="117900" cy="207900"/>
          </a:xfrm>
          <a:prstGeom prst="straightConnector1">
            <a:avLst/>
          </a:prstGeom>
          <a:noFill/>
          <a:ln w="9525" cap="flat" cmpd="sng">
            <a:solidFill>
              <a:schemeClr val="dk1"/>
            </a:solidFill>
            <a:prstDash val="solid"/>
            <a:round/>
            <a:headEnd type="none" w="med" len="med"/>
            <a:tailEnd type="none" w="med" len="med"/>
          </a:ln>
        </p:spPr>
      </p:cxnSp>
      <p:sp>
        <p:nvSpPr>
          <p:cNvPr id="14" name="Google Shape;215;p38">
            <a:extLst>
              <a:ext uri="{FF2B5EF4-FFF2-40B4-BE49-F238E27FC236}">
                <a16:creationId xmlns:a16="http://schemas.microsoft.com/office/drawing/2014/main" id="{271D1DA7-5243-792D-59C9-A7C30FBC5599}"/>
              </a:ext>
            </a:extLst>
          </p:cNvPr>
          <p:cNvSpPr txBox="1"/>
          <p:nvPr/>
        </p:nvSpPr>
        <p:spPr>
          <a:xfrm>
            <a:off x="6600400" y="42080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Inclusion Action Plan </a:t>
            </a:r>
            <a:r>
              <a:rPr lang="en" sz="1100">
                <a:solidFill>
                  <a:schemeClr val="dk1"/>
                </a:solidFill>
              </a:rPr>
              <a:t>by:</a:t>
            </a:r>
            <a:r>
              <a:rPr lang="en" sz="1100" b="1">
                <a:solidFill>
                  <a:schemeClr val="dk1"/>
                </a:solidFill>
              </a:rPr>
              <a:t> </a:t>
            </a:r>
            <a:endParaRPr sz="1100" b="1">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p:txBody>
      </p:sp>
      <p:cxnSp>
        <p:nvCxnSpPr>
          <p:cNvPr id="15" name="Google Shape;216;p38">
            <a:extLst>
              <a:ext uri="{FF2B5EF4-FFF2-40B4-BE49-F238E27FC236}">
                <a16:creationId xmlns:a16="http://schemas.microsoft.com/office/drawing/2014/main" id="{6C8F34B4-4290-9F9F-52DD-F4DAA21EA895}"/>
              </a:ext>
            </a:extLst>
          </p:cNvPr>
          <p:cNvCxnSpPr/>
          <p:nvPr/>
        </p:nvCxnSpPr>
        <p:spPr>
          <a:xfrm rot="10800000">
            <a:off x="7517125" y="3951600"/>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17;p38">
            <a:extLst>
              <a:ext uri="{FF2B5EF4-FFF2-40B4-BE49-F238E27FC236}">
                <a16:creationId xmlns:a16="http://schemas.microsoft.com/office/drawing/2014/main" id="{10DDE06D-3B6C-ED6A-9B67-3E8D420DA066}"/>
              </a:ext>
            </a:extLst>
          </p:cNvPr>
          <p:cNvSpPr txBox="1"/>
          <p:nvPr/>
        </p:nvSpPr>
        <p:spPr>
          <a:xfrm>
            <a:off x="521975" y="2774825"/>
            <a:ext cx="275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Wellbeing Strategic Framework</a:t>
            </a:r>
            <a:r>
              <a:rPr lang="en" sz="1100">
                <a:solidFill>
                  <a:schemeClr val="dk1"/>
                </a:solidFill>
              </a:rPr>
              <a:t> by: …</a:t>
            </a:r>
            <a:endParaRPr sz="1100" b="1">
              <a:solidFill>
                <a:schemeClr val="dk1"/>
              </a:solidFill>
            </a:endParaRPr>
          </a:p>
        </p:txBody>
      </p:sp>
      <p:cxnSp>
        <p:nvCxnSpPr>
          <p:cNvPr id="17" name="Google Shape;218;p38">
            <a:extLst>
              <a:ext uri="{FF2B5EF4-FFF2-40B4-BE49-F238E27FC236}">
                <a16:creationId xmlns:a16="http://schemas.microsoft.com/office/drawing/2014/main" id="{0B0A9F18-8BC8-F02C-9F80-4095051464CB}"/>
              </a:ext>
            </a:extLst>
          </p:cNvPr>
          <p:cNvCxnSpPr/>
          <p:nvPr/>
        </p:nvCxnSpPr>
        <p:spPr>
          <a:xfrm flipH="1">
            <a:off x="4528650" y="4358200"/>
            <a:ext cx="364500" cy="75600"/>
          </a:xfrm>
          <a:prstGeom prst="straightConnector1">
            <a:avLst/>
          </a:prstGeom>
          <a:noFill/>
          <a:ln w="9525" cap="flat" cmpd="sng">
            <a:solidFill>
              <a:schemeClr val="dk1"/>
            </a:solidFill>
            <a:prstDash val="solid"/>
            <a:round/>
            <a:headEnd type="none" w="med" len="med"/>
            <a:tailEnd type="none" w="med" len="med"/>
          </a:ln>
        </p:spPr>
      </p:cxnSp>
      <p:sp>
        <p:nvSpPr>
          <p:cNvPr id="18" name="Google Shape;219;p38">
            <a:extLst>
              <a:ext uri="{FF2B5EF4-FFF2-40B4-BE49-F238E27FC236}">
                <a16:creationId xmlns:a16="http://schemas.microsoft.com/office/drawing/2014/main" id="{545D87DE-C907-6938-EA65-69133E942942}"/>
              </a:ext>
            </a:extLst>
          </p:cNvPr>
          <p:cNvSpPr txBox="1"/>
          <p:nvPr/>
        </p:nvSpPr>
        <p:spPr>
          <a:xfrm>
            <a:off x="1903800" y="42354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Indigenous Strategic Plan</a:t>
            </a:r>
            <a:r>
              <a:rPr lang="en" sz="1100">
                <a:solidFill>
                  <a:schemeClr val="dk1"/>
                </a:solidFill>
              </a:rPr>
              <a:t> by: …</a:t>
            </a:r>
            <a:endParaRPr sz="1100">
              <a:solidFill>
                <a:schemeClr val="dk1"/>
              </a:solidFill>
            </a:endParaRPr>
          </a:p>
        </p:txBody>
      </p:sp>
      <p:cxnSp>
        <p:nvCxnSpPr>
          <p:cNvPr id="19" name="Google Shape;220;p38">
            <a:extLst>
              <a:ext uri="{FF2B5EF4-FFF2-40B4-BE49-F238E27FC236}">
                <a16:creationId xmlns:a16="http://schemas.microsoft.com/office/drawing/2014/main" id="{79DFEE89-87A3-F35C-276F-F9FDBA3AC3CF}"/>
              </a:ext>
            </a:extLst>
          </p:cNvPr>
          <p:cNvCxnSpPr/>
          <p:nvPr/>
        </p:nvCxnSpPr>
        <p:spPr>
          <a:xfrm>
            <a:off x="3134100" y="3194375"/>
            <a:ext cx="463500" cy="59100"/>
          </a:xfrm>
          <a:prstGeom prst="straightConnector1">
            <a:avLst/>
          </a:prstGeom>
          <a:noFill/>
          <a:ln w="9525" cap="flat" cmpd="sng">
            <a:solidFill>
              <a:schemeClr val="dk1"/>
            </a:solidFill>
            <a:prstDash val="solid"/>
            <a:round/>
            <a:headEnd type="none" w="med" len="med"/>
            <a:tailEnd type="none" w="med" len="med"/>
          </a:ln>
        </p:spPr>
      </p:cxnSp>
      <p:sp>
        <p:nvSpPr>
          <p:cNvPr id="20" name="Google Shape;221;p38">
            <a:extLst>
              <a:ext uri="{FF2B5EF4-FFF2-40B4-BE49-F238E27FC236}">
                <a16:creationId xmlns:a16="http://schemas.microsoft.com/office/drawing/2014/main" id="{83228D13-9BE0-7F56-3F87-EC3CF9F2C521}"/>
              </a:ext>
            </a:extLst>
          </p:cNvPr>
          <p:cNvSpPr txBox="1"/>
          <p:nvPr/>
        </p:nvSpPr>
        <p:spPr>
          <a:xfrm>
            <a:off x="587225" y="1371550"/>
            <a:ext cx="262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Student Strategic Plan </a:t>
            </a:r>
            <a:r>
              <a:rPr lang="en" sz="1100">
                <a:solidFill>
                  <a:schemeClr val="dk1"/>
                </a:solidFill>
              </a:rPr>
              <a:t>by: …</a:t>
            </a:r>
            <a:endParaRPr sz="1100">
              <a:solidFill>
                <a:schemeClr val="dk1"/>
              </a:solidFill>
            </a:endParaRPr>
          </a:p>
        </p:txBody>
      </p:sp>
      <p:cxnSp>
        <p:nvCxnSpPr>
          <p:cNvPr id="21" name="Google Shape;222;p38">
            <a:extLst>
              <a:ext uri="{FF2B5EF4-FFF2-40B4-BE49-F238E27FC236}">
                <a16:creationId xmlns:a16="http://schemas.microsoft.com/office/drawing/2014/main" id="{2A957869-D3F6-E5E4-D02E-C7CB85701A4B}"/>
              </a:ext>
            </a:extLst>
          </p:cNvPr>
          <p:cNvCxnSpPr>
            <a:endCxn id="20" idx="3"/>
          </p:cNvCxnSpPr>
          <p:nvPr/>
        </p:nvCxnSpPr>
        <p:spPr>
          <a:xfrm rot="10800000">
            <a:off x="3211625" y="1633150"/>
            <a:ext cx="396000" cy="132000"/>
          </a:xfrm>
          <a:prstGeom prst="straightConnector1">
            <a:avLst/>
          </a:prstGeom>
          <a:noFill/>
          <a:ln w="9525" cap="flat" cmpd="sng">
            <a:solidFill>
              <a:schemeClr val="dk1"/>
            </a:solidFill>
            <a:prstDash val="solid"/>
            <a:round/>
            <a:headEnd type="none" w="med" len="med"/>
            <a:tailEnd type="none" w="med" len="med"/>
          </a:ln>
        </p:spPr>
      </p:cxnSp>
      <p:sp>
        <p:nvSpPr>
          <p:cNvPr id="22" name="Google Shape;223;p38">
            <a:extLst>
              <a:ext uri="{FF2B5EF4-FFF2-40B4-BE49-F238E27FC236}">
                <a16:creationId xmlns:a16="http://schemas.microsoft.com/office/drawing/2014/main" id="{4402D4CA-1731-6543-F75D-D4C735C4E2EE}"/>
              </a:ext>
            </a:extLst>
          </p:cNvPr>
          <p:cNvSpPr txBox="1"/>
          <p:nvPr/>
        </p:nvSpPr>
        <p:spPr>
          <a:xfrm>
            <a:off x="5034900" y="2130575"/>
            <a:ext cx="1389600" cy="808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Project</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Name</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a:t>
            </a:r>
            <a:endParaRPr sz="1500" b="1">
              <a:solidFill>
                <a:schemeClr val="lt1"/>
              </a:solidFill>
            </a:endParaRPr>
          </a:p>
        </p:txBody>
      </p:sp>
    </p:spTree>
    <p:extLst>
      <p:ext uri="{BB962C8B-B14F-4D97-AF65-F5344CB8AC3E}">
        <p14:creationId xmlns:p14="http://schemas.microsoft.com/office/powerpoint/2010/main" val="187618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8;p39">
            <a:extLst>
              <a:ext uri="{FF2B5EF4-FFF2-40B4-BE49-F238E27FC236}">
                <a16:creationId xmlns:a16="http://schemas.microsoft.com/office/drawing/2014/main" id="{8D78E2A7-6254-D6FA-1737-6DFCBEE92D8A}"/>
              </a:ext>
            </a:extLst>
          </p:cNvPr>
          <p:cNvPicPr preferRelativeResize="0"/>
          <p:nvPr/>
        </p:nvPicPr>
        <p:blipFill>
          <a:blip r:embed="rId3">
            <a:alphaModFix/>
          </a:blip>
          <a:stretch>
            <a:fillRect/>
          </a:stretch>
        </p:blipFill>
        <p:spPr>
          <a:xfrm>
            <a:off x="3556050" y="138900"/>
            <a:ext cx="4253375" cy="4775999"/>
          </a:xfrm>
          <a:prstGeom prst="rect">
            <a:avLst/>
          </a:prstGeom>
          <a:noFill/>
          <a:ln>
            <a:noFill/>
          </a:ln>
        </p:spPr>
      </p:pic>
      <p:sp>
        <p:nvSpPr>
          <p:cNvPr id="3" name="Google Shape;229;p39">
            <a:extLst>
              <a:ext uri="{FF2B5EF4-FFF2-40B4-BE49-F238E27FC236}">
                <a16:creationId xmlns:a16="http://schemas.microsoft.com/office/drawing/2014/main" id="{72128BDF-EF7C-FA0A-234B-D5F53FFDCF15}"/>
              </a:ext>
            </a:extLst>
          </p:cNvPr>
          <p:cNvSpPr txBox="1">
            <a:spLocks/>
          </p:cNvSpPr>
          <p:nvPr/>
        </p:nvSpPr>
        <p:spPr>
          <a:xfrm>
            <a:off x="76925" y="43800"/>
            <a:ext cx="2405400" cy="1398300"/>
          </a:xfrm>
          <a:prstGeom prst="rect">
            <a:avLst/>
          </a:prstGeom>
        </p:spPr>
        <p:txBody>
          <a:bodyPr spcFirstLastPara="1" wrap="square" lIns="91425" tIns="91425" rIns="91425" bIns="91425" anchor="t" anchorCtr="0">
            <a:normAutofit fontScale="97500" lnSpcReduction="100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1800">
                <a:solidFill>
                  <a:srgbClr val="C64068"/>
                </a:solidFill>
              </a:rPr>
              <a:t>EXAMPLE: </a:t>
            </a:r>
            <a:br>
              <a:rPr lang="en-CA" sz="1800">
                <a:solidFill>
                  <a:srgbClr val="C64068"/>
                </a:solidFill>
              </a:rPr>
            </a:br>
            <a:r>
              <a:rPr lang="en-CA" sz="1688">
                <a:solidFill>
                  <a:srgbClr val="C64068"/>
                </a:solidFill>
              </a:rPr>
              <a:t>Co-benefits of UBC’s approach to promoting food security</a:t>
            </a:r>
          </a:p>
        </p:txBody>
      </p:sp>
      <p:sp>
        <p:nvSpPr>
          <p:cNvPr id="4" name="Google Shape;230;p39">
            <a:extLst>
              <a:ext uri="{FF2B5EF4-FFF2-40B4-BE49-F238E27FC236}">
                <a16:creationId xmlns:a16="http://schemas.microsoft.com/office/drawing/2014/main" id="{E145F4BD-6B8D-CF7A-3507-DE607E70839F}"/>
              </a:ext>
            </a:extLst>
          </p:cNvPr>
          <p:cNvSpPr txBox="1"/>
          <p:nvPr/>
        </p:nvSpPr>
        <p:spPr>
          <a:xfrm>
            <a:off x="5036538" y="5696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Climate protection</a:t>
            </a:r>
            <a:endParaRPr sz="1200">
              <a:solidFill>
                <a:srgbClr val="00A7E1"/>
              </a:solidFill>
            </a:endParaRPr>
          </a:p>
        </p:txBody>
      </p:sp>
      <p:sp>
        <p:nvSpPr>
          <p:cNvPr id="5" name="Google Shape;231;p39">
            <a:extLst>
              <a:ext uri="{FF2B5EF4-FFF2-40B4-BE49-F238E27FC236}">
                <a16:creationId xmlns:a16="http://schemas.microsoft.com/office/drawing/2014/main" id="{8DE777FD-93C5-B543-85B6-89E107F165F6}"/>
              </a:ext>
            </a:extLst>
          </p:cNvPr>
          <p:cNvSpPr txBox="1"/>
          <p:nvPr/>
        </p:nvSpPr>
        <p:spPr>
          <a:xfrm>
            <a:off x="3723675" y="29420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Health &amp; wellbeing </a:t>
            </a:r>
            <a:endParaRPr sz="1500" b="1">
              <a:solidFill>
                <a:srgbClr val="00A7E1"/>
              </a:solidFill>
            </a:endParaRPr>
          </a:p>
        </p:txBody>
      </p:sp>
      <p:sp>
        <p:nvSpPr>
          <p:cNvPr id="6" name="Google Shape;232;p39">
            <a:extLst>
              <a:ext uri="{FF2B5EF4-FFF2-40B4-BE49-F238E27FC236}">
                <a16:creationId xmlns:a16="http://schemas.microsoft.com/office/drawing/2014/main" id="{0C50DDE4-FD6A-ED30-6102-0D799562BC25}"/>
              </a:ext>
            </a:extLst>
          </p:cNvPr>
          <p:cNvSpPr txBox="1"/>
          <p:nvPr/>
        </p:nvSpPr>
        <p:spPr>
          <a:xfrm>
            <a:off x="6098400" y="3003200"/>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Equity, diversity &amp; inclusion</a:t>
            </a:r>
            <a:endParaRPr sz="1500" b="1">
              <a:solidFill>
                <a:srgbClr val="00A7E1"/>
              </a:solidFill>
            </a:endParaRPr>
          </a:p>
        </p:txBody>
      </p:sp>
      <p:sp>
        <p:nvSpPr>
          <p:cNvPr id="7" name="Google Shape;233;p39">
            <a:extLst>
              <a:ext uri="{FF2B5EF4-FFF2-40B4-BE49-F238E27FC236}">
                <a16:creationId xmlns:a16="http://schemas.microsoft.com/office/drawing/2014/main" id="{E96D070B-0957-2BC4-534F-DE8C9262B23A}"/>
              </a:ext>
            </a:extLst>
          </p:cNvPr>
          <p:cNvSpPr txBox="1"/>
          <p:nvPr/>
        </p:nvSpPr>
        <p:spPr>
          <a:xfrm>
            <a:off x="4805988" y="3694763"/>
            <a:ext cx="1753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rgbClr val="00A7E1"/>
                </a:solidFill>
              </a:rPr>
              <a:t>Indigenous </a:t>
            </a:r>
            <a:br>
              <a:rPr lang="en" sz="1300" b="1">
                <a:solidFill>
                  <a:srgbClr val="00A7E1"/>
                </a:solidFill>
              </a:rPr>
            </a:br>
            <a:r>
              <a:rPr lang="en" sz="1300" b="1">
                <a:solidFill>
                  <a:srgbClr val="00A7E1"/>
                </a:solidFill>
              </a:rPr>
              <a:t>human rights, decolonization, &amp; reconciliation</a:t>
            </a:r>
            <a:endParaRPr sz="1300" b="1">
              <a:solidFill>
                <a:srgbClr val="00A7E1"/>
              </a:solidFill>
            </a:endParaRPr>
          </a:p>
        </p:txBody>
      </p:sp>
      <p:sp>
        <p:nvSpPr>
          <p:cNvPr id="8" name="Google Shape;234;p39">
            <a:extLst>
              <a:ext uri="{FF2B5EF4-FFF2-40B4-BE49-F238E27FC236}">
                <a16:creationId xmlns:a16="http://schemas.microsoft.com/office/drawing/2014/main" id="{C7AD851B-D08C-91EE-CBE2-D1208C6E32CA}"/>
              </a:ext>
            </a:extLst>
          </p:cNvPr>
          <p:cNvSpPr txBox="1"/>
          <p:nvPr/>
        </p:nvSpPr>
        <p:spPr>
          <a:xfrm>
            <a:off x="6328950" y="1632238"/>
            <a:ext cx="1292400" cy="392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Economic</a:t>
            </a:r>
            <a:endParaRPr sz="1500" b="1">
              <a:solidFill>
                <a:srgbClr val="00A7E1"/>
              </a:solidFill>
            </a:endParaRPr>
          </a:p>
        </p:txBody>
      </p:sp>
      <p:sp>
        <p:nvSpPr>
          <p:cNvPr id="9" name="Google Shape;235;p39">
            <a:extLst>
              <a:ext uri="{FF2B5EF4-FFF2-40B4-BE49-F238E27FC236}">
                <a16:creationId xmlns:a16="http://schemas.microsoft.com/office/drawing/2014/main" id="{B9DA7049-B937-D72E-0CD0-4A0ABC909C35}"/>
              </a:ext>
            </a:extLst>
          </p:cNvPr>
          <p:cNvSpPr txBox="1"/>
          <p:nvPr/>
        </p:nvSpPr>
        <p:spPr>
          <a:xfrm>
            <a:off x="3671888" y="14421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Student experience </a:t>
            </a:r>
            <a:endParaRPr sz="1500" b="1">
              <a:solidFill>
                <a:srgbClr val="00A7E1"/>
              </a:solidFill>
            </a:endParaRPr>
          </a:p>
        </p:txBody>
      </p:sp>
      <p:sp>
        <p:nvSpPr>
          <p:cNvPr id="10" name="Google Shape;236;p39">
            <a:extLst>
              <a:ext uri="{FF2B5EF4-FFF2-40B4-BE49-F238E27FC236}">
                <a16:creationId xmlns:a16="http://schemas.microsoft.com/office/drawing/2014/main" id="{BA1C389B-DEE4-2652-2A8A-2A15C09E8A85}"/>
              </a:ext>
            </a:extLst>
          </p:cNvPr>
          <p:cNvSpPr txBox="1"/>
          <p:nvPr/>
        </p:nvSpPr>
        <p:spPr>
          <a:xfrm>
            <a:off x="2634075" y="-14550"/>
            <a:ext cx="238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Sustainability goals</a:t>
            </a:r>
            <a:r>
              <a:rPr lang="en" sz="1100">
                <a:solidFill>
                  <a:schemeClr val="dk1"/>
                </a:solidFill>
              </a:rPr>
              <a:t> by reducing food waste, capacity building, access to plant-forward food options</a:t>
            </a:r>
            <a:endParaRPr sz="1100">
              <a:solidFill>
                <a:schemeClr val="dk1"/>
              </a:solidFill>
            </a:endParaRPr>
          </a:p>
        </p:txBody>
      </p:sp>
      <p:cxnSp>
        <p:nvCxnSpPr>
          <p:cNvPr id="11" name="Google Shape;237;p39">
            <a:extLst>
              <a:ext uri="{FF2B5EF4-FFF2-40B4-BE49-F238E27FC236}">
                <a16:creationId xmlns:a16="http://schemas.microsoft.com/office/drawing/2014/main" id="{C0FD3286-C66A-CFF4-B2A8-EA03E3FFE528}"/>
              </a:ext>
            </a:extLst>
          </p:cNvPr>
          <p:cNvCxnSpPr/>
          <p:nvPr/>
        </p:nvCxnSpPr>
        <p:spPr>
          <a:xfrm rot="10800000">
            <a:off x="4865800" y="327300"/>
            <a:ext cx="378300" cy="17100"/>
          </a:xfrm>
          <a:prstGeom prst="straightConnector1">
            <a:avLst/>
          </a:prstGeom>
          <a:noFill/>
          <a:ln w="9525" cap="flat" cmpd="sng">
            <a:solidFill>
              <a:schemeClr val="dk1"/>
            </a:solidFill>
            <a:prstDash val="solid"/>
            <a:round/>
            <a:headEnd type="none" w="med" len="med"/>
            <a:tailEnd type="none" w="med" len="med"/>
          </a:ln>
        </p:spPr>
      </p:cxnSp>
      <p:sp>
        <p:nvSpPr>
          <p:cNvPr id="12" name="Google Shape;238;p39">
            <a:extLst>
              <a:ext uri="{FF2B5EF4-FFF2-40B4-BE49-F238E27FC236}">
                <a16:creationId xmlns:a16="http://schemas.microsoft.com/office/drawing/2014/main" id="{2AF535DD-A2E2-23AA-4235-0FB5730AAE73}"/>
              </a:ext>
            </a:extLst>
          </p:cNvPr>
          <p:cNvSpPr txBox="1"/>
          <p:nvPr/>
        </p:nvSpPr>
        <p:spPr>
          <a:xfrm>
            <a:off x="6818500" y="-14550"/>
            <a:ext cx="238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 </a:t>
            </a:r>
            <a:r>
              <a:rPr lang="en" sz="1100" b="1">
                <a:solidFill>
                  <a:schemeClr val="dk1"/>
                </a:solidFill>
              </a:rPr>
              <a:t>Affordability Plan</a:t>
            </a:r>
            <a:r>
              <a:rPr lang="en" sz="1100">
                <a:solidFill>
                  <a:schemeClr val="dk1"/>
                </a:solidFill>
              </a:rPr>
              <a:t> and financial savings to UBC with student recruitment and retention, reduced health services, etc.</a:t>
            </a:r>
            <a:endParaRPr sz="1100">
              <a:solidFill>
                <a:schemeClr val="dk1"/>
              </a:solidFill>
            </a:endParaRPr>
          </a:p>
        </p:txBody>
      </p:sp>
      <p:cxnSp>
        <p:nvCxnSpPr>
          <p:cNvPr id="13" name="Google Shape;239;p39">
            <a:extLst>
              <a:ext uri="{FF2B5EF4-FFF2-40B4-BE49-F238E27FC236}">
                <a16:creationId xmlns:a16="http://schemas.microsoft.com/office/drawing/2014/main" id="{6D9BA879-2D85-4252-BA75-EBCA33A183DE}"/>
              </a:ext>
            </a:extLst>
          </p:cNvPr>
          <p:cNvCxnSpPr/>
          <p:nvPr/>
        </p:nvCxnSpPr>
        <p:spPr>
          <a:xfrm rot="10800000" flipH="1">
            <a:off x="7497425" y="847350"/>
            <a:ext cx="244500" cy="303900"/>
          </a:xfrm>
          <a:prstGeom prst="straightConnector1">
            <a:avLst/>
          </a:prstGeom>
          <a:noFill/>
          <a:ln w="9525" cap="flat" cmpd="sng">
            <a:solidFill>
              <a:schemeClr val="dk1"/>
            </a:solidFill>
            <a:prstDash val="solid"/>
            <a:round/>
            <a:headEnd type="none" w="med" len="med"/>
            <a:tailEnd type="none" w="med" len="med"/>
          </a:ln>
        </p:spPr>
      </p:cxnSp>
      <p:sp>
        <p:nvSpPr>
          <p:cNvPr id="14" name="Google Shape;240;p39">
            <a:extLst>
              <a:ext uri="{FF2B5EF4-FFF2-40B4-BE49-F238E27FC236}">
                <a16:creationId xmlns:a16="http://schemas.microsoft.com/office/drawing/2014/main" id="{B88DDF17-881E-3830-4EB1-7859DCF42C99}"/>
              </a:ext>
            </a:extLst>
          </p:cNvPr>
          <p:cNvSpPr txBox="1"/>
          <p:nvPr/>
        </p:nvSpPr>
        <p:spPr>
          <a:xfrm>
            <a:off x="6896800" y="4189200"/>
            <a:ext cx="23037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rPr>
              <a:t>Advances</a:t>
            </a:r>
            <a:r>
              <a:rPr lang="en" sz="1000" b="1" dirty="0">
                <a:solidFill>
                  <a:schemeClr val="dk1"/>
                </a:solidFill>
              </a:rPr>
              <a:t> Inclusion Action Plan</a:t>
            </a:r>
            <a:r>
              <a:rPr lang="en" sz="1000" dirty="0">
                <a:solidFill>
                  <a:schemeClr val="dk1"/>
                </a:solidFill>
              </a:rPr>
              <a:t> by</a:t>
            </a:r>
            <a:r>
              <a:rPr lang="en" sz="1000" b="1" dirty="0">
                <a:solidFill>
                  <a:schemeClr val="dk1"/>
                </a:solidFill>
              </a:rPr>
              <a:t> </a:t>
            </a:r>
            <a:r>
              <a:rPr lang="en" sz="1000" dirty="0">
                <a:solidFill>
                  <a:schemeClr val="dk1"/>
                </a:solidFill>
              </a:rPr>
              <a:t>low-barrier dignified access to food benefitting equity-deserving groups + celebrating community and culture through food and community space.</a:t>
            </a:r>
            <a:endParaRPr sz="1000" dirty="0">
              <a:solidFill>
                <a:schemeClr val="dk1"/>
              </a:solidFill>
            </a:endParaRPr>
          </a:p>
        </p:txBody>
      </p:sp>
      <p:cxnSp>
        <p:nvCxnSpPr>
          <p:cNvPr id="15" name="Google Shape;241;p39">
            <a:extLst>
              <a:ext uri="{FF2B5EF4-FFF2-40B4-BE49-F238E27FC236}">
                <a16:creationId xmlns:a16="http://schemas.microsoft.com/office/drawing/2014/main" id="{F8154E3A-F9A8-6D12-30A9-49EC19D2F9A6}"/>
              </a:ext>
            </a:extLst>
          </p:cNvPr>
          <p:cNvCxnSpPr/>
          <p:nvPr/>
        </p:nvCxnSpPr>
        <p:spPr>
          <a:xfrm rot="10800000">
            <a:off x="7621350" y="3861525"/>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42;p39">
            <a:extLst>
              <a:ext uri="{FF2B5EF4-FFF2-40B4-BE49-F238E27FC236}">
                <a16:creationId xmlns:a16="http://schemas.microsoft.com/office/drawing/2014/main" id="{CAFD31E4-D787-0FAB-B573-A0B8F3AE4479}"/>
              </a:ext>
            </a:extLst>
          </p:cNvPr>
          <p:cNvSpPr txBox="1"/>
          <p:nvPr/>
        </p:nvSpPr>
        <p:spPr>
          <a:xfrm>
            <a:off x="535725" y="3050900"/>
            <a:ext cx="2863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Wellbeing Strategic Framework</a:t>
            </a:r>
            <a:r>
              <a:rPr lang="en" sz="1100">
                <a:solidFill>
                  <a:schemeClr val="dk1"/>
                </a:solidFill>
              </a:rPr>
              <a:t> by: Regular nutritious meals, reduced stress &amp; anxiety, social connection and community building</a:t>
            </a:r>
            <a:endParaRPr sz="1100">
              <a:solidFill>
                <a:schemeClr val="dk1"/>
              </a:solidFill>
            </a:endParaRPr>
          </a:p>
        </p:txBody>
      </p:sp>
      <p:cxnSp>
        <p:nvCxnSpPr>
          <p:cNvPr id="17" name="Google Shape;243;p39">
            <a:extLst>
              <a:ext uri="{FF2B5EF4-FFF2-40B4-BE49-F238E27FC236}">
                <a16:creationId xmlns:a16="http://schemas.microsoft.com/office/drawing/2014/main" id="{10A83ABE-E059-D40E-2B38-3EC20E5F0D76}"/>
              </a:ext>
            </a:extLst>
          </p:cNvPr>
          <p:cNvCxnSpPr/>
          <p:nvPr/>
        </p:nvCxnSpPr>
        <p:spPr>
          <a:xfrm flipH="1">
            <a:off x="4563400" y="4442050"/>
            <a:ext cx="302400" cy="147300"/>
          </a:xfrm>
          <a:prstGeom prst="straightConnector1">
            <a:avLst/>
          </a:prstGeom>
          <a:noFill/>
          <a:ln w="9525" cap="flat" cmpd="sng">
            <a:solidFill>
              <a:schemeClr val="dk1"/>
            </a:solidFill>
            <a:prstDash val="solid"/>
            <a:round/>
            <a:headEnd type="none" w="med" len="med"/>
            <a:tailEnd type="none" w="med" len="med"/>
          </a:ln>
        </p:spPr>
      </p:cxnSp>
      <p:sp>
        <p:nvSpPr>
          <p:cNvPr id="18" name="Google Shape;244;p39">
            <a:extLst>
              <a:ext uri="{FF2B5EF4-FFF2-40B4-BE49-F238E27FC236}">
                <a16:creationId xmlns:a16="http://schemas.microsoft.com/office/drawing/2014/main" id="{9FDAF535-99F3-BA6C-60FE-EF95BD0F0A6A}"/>
              </a:ext>
            </a:extLst>
          </p:cNvPr>
          <p:cNvSpPr txBox="1"/>
          <p:nvPr/>
        </p:nvSpPr>
        <p:spPr>
          <a:xfrm>
            <a:off x="983625" y="4347350"/>
            <a:ext cx="3822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Indigenous Strategic Plan</a:t>
            </a:r>
            <a:r>
              <a:rPr lang="en" sz="1100">
                <a:solidFill>
                  <a:schemeClr val="dk1"/>
                </a:solidFill>
              </a:rPr>
              <a:t> by: Supporting Indigenous Food Sovereignty by addressing underlying issues and self-determination in access and use of food</a:t>
            </a:r>
            <a:endParaRPr sz="1100">
              <a:solidFill>
                <a:schemeClr val="dk1"/>
              </a:solidFill>
            </a:endParaRPr>
          </a:p>
        </p:txBody>
      </p:sp>
      <p:cxnSp>
        <p:nvCxnSpPr>
          <p:cNvPr id="19" name="Google Shape;245;p39">
            <a:extLst>
              <a:ext uri="{FF2B5EF4-FFF2-40B4-BE49-F238E27FC236}">
                <a16:creationId xmlns:a16="http://schemas.microsoft.com/office/drawing/2014/main" id="{690D17D8-7130-13BD-06F1-74647AC4528E}"/>
              </a:ext>
            </a:extLst>
          </p:cNvPr>
          <p:cNvCxnSpPr/>
          <p:nvPr/>
        </p:nvCxnSpPr>
        <p:spPr>
          <a:xfrm rot="10800000" flipH="1">
            <a:off x="3237425" y="3127100"/>
            <a:ext cx="344400" cy="124500"/>
          </a:xfrm>
          <a:prstGeom prst="straightConnector1">
            <a:avLst/>
          </a:prstGeom>
          <a:noFill/>
          <a:ln w="9525" cap="flat" cmpd="sng">
            <a:solidFill>
              <a:schemeClr val="dk1"/>
            </a:solidFill>
            <a:prstDash val="solid"/>
            <a:round/>
            <a:headEnd type="none" w="med" len="med"/>
            <a:tailEnd type="none" w="med" len="med"/>
          </a:ln>
        </p:spPr>
      </p:cxnSp>
      <p:sp>
        <p:nvSpPr>
          <p:cNvPr id="20" name="Google Shape;246;p39">
            <a:extLst>
              <a:ext uri="{FF2B5EF4-FFF2-40B4-BE49-F238E27FC236}">
                <a16:creationId xmlns:a16="http://schemas.microsoft.com/office/drawing/2014/main" id="{C46442A1-5DED-986F-0A1B-87B8B7CA28BE}"/>
              </a:ext>
            </a:extLst>
          </p:cNvPr>
          <p:cNvSpPr txBox="1"/>
          <p:nvPr/>
        </p:nvSpPr>
        <p:spPr>
          <a:xfrm>
            <a:off x="535725" y="1632250"/>
            <a:ext cx="2804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 </a:t>
            </a:r>
            <a:r>
              <a:rPr lang="en" sz="1100" b="1">
                <a:solidFill>
                  <a:schemeClr val="dk1"/>
                </a:solidFill>
              </a:rPr>
              <a:t>Student Strategic Plan</a:t>
            </a:r>
            <a:r>
              <a:rPr lang="en" sz="1100">
                <a:solidFill>
                  <a:schemeClr val="dk1"/>
                </a:solidFill>
              </a:rPr>
              <a:t> by:</a:t>
            </a:r>
            <a:br>
              <a:rPr lang="en" sz="1100">
                <a:solidFill>
                  <a:schemeClr val="dk1"/>
                </a:solidFill>
              </a:rPr>
            </a:br>
            <a:r>
              <a:rPr lang="en" sz="1100">
                <a:solidFill>
                  <a:schemeClr val="dk1"/>
                </a:solidFill>
              </a:rPr>
              <a:t>Students better able to participate in UBC experience, succeed in class, build literacy</a:t>
            </a:r>
            <a:endParaRPr sz="1100">
              <a:solidFill>
                <a:schemeClr val="dk1"/>
              </a:solidFill>
            </a:endParaRPr>
          </a:p>
        </p:txBody>
      </p:sp>
      <p:cxnSp>
        <p:nvCxnSpPr>
          <p:cNvPr id="21" name="Google Shape;247;p39">
            <a:extLst>
              <a:ext uri="{FF2B5EF4-FFF2-40B4-BE49-F238E27FC236}">
                <a16:creationId xmlns:a16="http://schemas.microsoft.com/office/drawing/2014/main" id="{12CFAA97-E896-4AB1-AA6D-FDA224671E3E}"/>
              </a:ext>
            </a:extLst>
          </p:cNvPr>
          <p:cNvCxnSpPr/>
          <p:nvPr/>
        </p:nvCxnSpPr>
        <p:spPr>
          <a:xfrm rot="10800000" flipH="1">
            <a:off x="3237425" y="1676350"/>
            <a:ext cx="344400" cy="120600"/>
          </a:xfrm>
          <a:prstGeom prst="straightConnector1">
            <a:avLst/>
          </a:prstGeom>
          <a:noFill/>
          <a:ln w="9525" cap="flat" cmpd="sng">
            <a:solidFill>
              <a:schemeClr val="dk2"/>
            </a:solidFill>
            <a:prstDash val="solid"/>
            <a:round/>
            <a:headEnd type="none" w="med" len="med"/>
            <a:tailEnd type="none" w="med" len="med"/>
          </a:ln>
        </p:spPr>
      </p:cxnSp>
      <p:sp>
        <p:nvSpPr>
          <p:cNvPr id="22" name="Google Shape;248;p39">
            <a:extLst>
              <a:ext uri="{FF2B5EF4-FFF2-40B4-BE49-F238E27FC236}">
                <a16:creationId xmlns:a16="http://schemas.microsoft.com/office/drawing/2014/main" id="{822FD1B0-D387-540B-EB9C-85F7030534A7}"/>
              </a:ext>
            </a:extLst>
          </p:cNvPr>
          <p:cNvSpPr txBox="1"/>
          <p:nvPr/>
        </p:nvSpPr>
        <p:spPr>
          <a:xfrm>
            <a:off x="5036538" y="22267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Food</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Security</a:t>
            </a:r>
            <a:endParaRPr sz="1500" b="1">
              <a:solidFill>
                <a:schemeClr val="lt1"/>
              </a:solidFill>
            </a:endParaRPr>
          </a:p>
        </p:txBody>
      </p:sp>
    </p:spTree>
    <p:extLst>
      <p:ext uri="{BB962C8B-B14F-4D97-AF65-F5344CB8AC3E}">
        <p14:creationId xmlns:p14="http://schemas.microsoft.com/office/powerpoint/2010/main" val="390293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8">
            <a:extLst>
              <a:ext uri="{FF2B5EF4-FFF2-40B4-BE49-F238E27FC236}">
                <a16:creationId xmlns:a16="http://schemas.microsoft.com/office/drawing/2014/main" id="{777C03C7-DC09-6EB3-8A49-FC92C5DE70D0}"/>
              </a:ext>
            </a:extLst>
          </p:cNvPr>
          <p:cNvPicPr preferRelativeResize="0"/>
          <p:nvPr/>
        </p:nvPicPr>
        <p:blipFill>
          <a:blip r:embed="rId3">
            <a:alphaModFix/>
          </a:blip>
          <a:stretch>
            <a:fillRect/>
          </a:stretch>
        </p:blipFill>
        <p:spPr>
          <a:xfrm>
            <a:off x="3597700" y="121825"/>
            <a:ext cx="4274725" cy="4802751"/>
          </a:xfrm>
          <a:prstGeom prst="rect">
            <a:avLst/>
          </a:prstGeom>
          <a:noFill/>
          <a:ln>
            <a:noFill/>
          </a:ln>
        </p:spPr>
      </p:pic>
      <p:sp>
        <p:nvSpPr>
          <p:cNvPr id="3" name="Google Shape;204;p38">
            <a:extLst>
              <a:ext uri="{FF2B5EF4-FFF2-40B4-BE49-F238E27FC236}">
                <a16:creationId xmlns:a16="http://schemas.microsoft.com/office/drawing/2014/main" id="{0A6B45C9-038D-E34D-6474-B685260B204B}"/>
              </a:ext>
            </a:extLst>
          </p:cNvPr>
          <p:cNvSpPr txBox="1">
            <a:spLocks/>
          </p:cNvSpPr>
          <p:nvPr/>
        </p:nvSpPr>
        <p:spPr>
          <a:xfrm>
            <a:off x="0" y="-14650"/>
            <a:ext cx="2126700" cy="905100"/>
          </a:xfrm>
          <a:prstGeom prst="rect">
            <a:avLst/>
          </a:prstGeom>
        </p:spPr>
        <p:txBody>
          <a:bodyPr spcFirstLastPara="1" wrap="square" lIns="91425" tIns="91425" rIns="91425" bIns="91425" anchor="t" anchorCtr="0">
            <a:normAutofit fontScale="975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2022" i="1" dirty="0">
                <a:solidFill>
                  <a:srgbClr val="C64068"/>
                </a:solidFill>
              </a:rPr>
              <a:t>Template</a:t>
            </a:r>
          </a:p>
          <a:p>
            <a:pPr>
              <a:spcBef>
                <a:spcPts val="1000"/>
              </a:spcBef>
              <a:buClrTx/>
              <a:buFontTx/>
            </a:pPr>
            <a:r>
              <a:rPr lang="en-CA" sz="1355" dirty="0">
                <a:solidFill>
                  <a:srgbClr val="C64068"/>
                </a:solidFill>
              </a:rPr>
              <a:t>Barriers of our approach </a:t>
            </a:r>
          </a:p>
        </p:txBody>
      </p:sp>
      <p:sp>
        <p:nvSpPr>
          <p:cNvPr id="4" name="Google Shape;205;p38">
            <a:extLst>
              <a:ext uri="{FF2B5EF4-FFF2-40B4-BE49-F238E27FC236}">
                <a16:creationId xmlns:a16="http://schemas.microsoft.com/office/drawing/2014/main" id="{7415441D-AF8F-CDC2-E87F-8A66F47F5E5B}"/>
              </a:ext>
            </a:extLst>
          </p:cNvPr>
          <p:cNvSpPr txBox="1"/>
          <p:nvPr/>
        </p:nvSpPr>
        <p:spPr>
          <a:xfrm>
            <a:off x="5088863" y="6383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Climate protection</a:t>
            </a:r>
            <a:endParaRPr sz="1200">
              <a:solidFill>
                <a:schemeClr val="lt1"/>
              </a:solidFill>
            </a:endParaRPr>
          </a:p>
        </p:txBody>
      </p:sp>
      <p:sp>
        <p:nvSpPr>
          <p:cNvPr id="5" name="Google Shape;206;p38">
            <a:extLst>
              <a:ext uri="{FF2B5EF4-FFF2-40B4-BE49-F238E27FC236}">
                <a16:creationId xmlns:a16="http://schemas.microsoft.com/office/drawing/2014/main" id="{7189AD60-9E2C-D390-2E1B-38FAC4B71110}"/>
              </a:ext>
            </a:extLst>
          </p:cNvPr>
          <p:cNvSpPr txBox="1"/>
          <p:nvPr/>
        </p:nvSpPr>
        <p:spPr>
          <a:xfrm>
            <a:off x="3682225" y="30436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Health &amp; wellbeing </a:t>
            </a:r>
            <a:endParaRPr sz="1500" b="1">
              <a:solidFill>
                <a:schemeClr val="lt1"/>
              </a:solidFill>
            </a:endParaRPr>
          </a:p>
        </p:txBody>
      </p:sp>
      <p:sp>
        <p:nvSpPr>
          <p:cNvPr id="6" name="Google Shape;207;p38">
            <a:extLst>
              <a:ext uri="{FF2B5EF4-FFF2-40B4-BE49-F238E27FC236}">
                <a16:creationId xmlns:a16="http://schemas.microsoft.com/office/drawing/2014/main" id="{764E8143-1747-0CD7-2C3D-7F95E216A801}"/>
              </a:ext>
            </a:extLst>
          </p:cNvPr>
          <p:cNvSpPr txBox="1"/>
          <p:nvPr/>
        </p:nvSpPr>
        <p:spPr>
          <a:xfrm>
            <a:off x="6179200" y="3032875"/>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Equity, diversity &amp; inclusion</a:t>
            </a:r>
            <a:endParaRPr sz="1500" b="1">
              <a:solidFill>
                <a:schemeClr val="lt1"/>
              </a:solidFill>
            </a:endParaRPr>
          </a:p>
        </p:txBody>
      </p:sp>
      <p:sp>
        <p:nvSpPr>
          <p:cNvPr id="7" name="Google Shape;208;p38">
            <a:extLst>
              <a:ext uri="{FF2B5EF4-FFF2-40B4-BE49-F238E27FC236}">
                <a16:creationId xmlns:a16="http://schemas.microsoft.com/office/drawing/2014/main" id="{CC671276-43F0-3E9B-F9D1-516F38BCE45D}"/>
              </a:ext>
            </a:extLst>
          </p:cNvPr>
          <p:cNvSpPr txBox="1"/>
          <p:nvPr/>
        </p:nvSpPr>
        <p:spPr>
          <a:xfrm>
            <a:off x="4938075" y="3673700"/>
            <a:ext cx="1546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chemeClr val="lt1"/>
                </a:solidFill>
              </a:rPr>
              <a:t>Indigenous human rights, decolonization, &amp; reconciliation</a:t>
            </a:r>
            <a:endParaRPr sz="1300" b="1">
              <a:solidFill>
                <a:schemeClr val="lt1"/>
              </a:solidFill>
            </a:endParaRPr>
          </a:p>
        </p:txBody>
      </p:sp>
      <p:sp>
        <p:nvSpPr>
          <p:cNvPr id="8" name="Google Shape;209;p38">
            <a:extLst>
              <a:ext uri="{FF2B5EF4-FFF2-40B4-BE49-F238E27FC236}">
                <a16:creationId xmlns:a16="http://schemas.microsoft.com/office/drawing/2014/main" id="{7C9F0006-3BCE-E5D5-3FD4-7A90873670CF}"/>
              </a:ext>
            </a:extLst>
          </p:cNvPr>
          <p:cNvSpPr txBox="1"/>
          <p:nvPr/>
        </p:nvSpPr>
        <p:spPr>
          <a:xfrm>
            <a:off x="6484575" y="1436163"/>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Employee Experience</a:t>
            </a:r>
            <a:endParaRPr sz="1500" b="1">
              <a:solidFill>
                <a:schemeClr val="lt1"/>
              </a:solidFill>
            </a:endParaRPr>
          </a:p>
        </p:txBody>
      </p:sp>
      <p:sp>
        <p:nvSpPr>
          <p:cNvPr id="9" name="Google Shape;210;p38">
            <a:extLst>
              <a:ext uri="{FF2B5EF4-FFF2-40B4-BE49-F238E27FC236}">
                <a16:creationId xmlns:a16="http://schemas.microsoft.com/office/drawing/2014/main" id="{DEC44DB0-8339-6FC1-1A80-572BB22AFA4A}"/>
              </a:ext>
            </a:extLst>
          </p:cNvPr>
          <p:cNvSpPr txBox="1"/>
          <p:nvPr/>
        </p:nvSpPr>
        <p:spPr>
          <a:xfrm>
            <a:off x="3742488" y="14361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Student experience </a:t>
            </a:r>
            <a:endParaRPr sz="1500" b="1">
              <a:solidFill>
                <a:schemeClr val="lt1"/>
              </a:solidFill>
            </a:endParaRPr>
          </a:p>
        </p:txBody>
      </p:sp>
      <p:sp>
        <p:nvSpPr>
          <p:cNvPr id="10" name="Google Shape;211;p38">
            <a:extLst>
              <a:ext uri="{FF2B5EF4-FFF2-40B4-BE49-F238E27FC236}">
                <a16:creationId xmlns:a16="http://schemas.microsoft.com/office/drawing/2014/main" id="{52D3271D-60FE-A0DE-F1DB-081A91DA7C8E}"/>
              </a:ext>
            </a:extLst>
          </p:cNvPr>
          <p:cNvSpPr txBox="1"/>
          <p:nvPr/>
        </p:nvSpPr>
        <p:spPr>
          <a:xfrm>
            <a:off x="2310100" y="-6475"/>
            <a:ext cx="2451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Sustainability goals: </a:t>
            </a:r>
            <a:r>
              <a:rPr lang="en" sz="1100" dirty="0">
                <a:solidFill>
                  <a:schemeClr val="dk1"/>
                </a:solidFill>
              </a:rPr>
              <a:t>…</a:t>
            </a:r>
            <a:endParaRPr sz="1100" dirty="0">
              <a:solidFill>
                <a:schemeClr val="dk1"/>
              </a:solidFill>
            </a:endParaRPr>
          </a:p>
        </p:txBody>
      </p:sp>
      <p:cxnSp>
        <p:nvCxnSpPr>
          <p:cNvPr id="11" name="Google Shape;212;p38">
            <a:extLst>
              <a:ext uri="{FF2B5EF4-FFF2-40B4-BE49-F238E27FC236}">
                <a16:creationId xmlns:a16="http://schemas.microsoft.com/office/drawing/2014/main" id="{A30316AC-EF29-702B-A736-7478C892D280}"/>
              </a:ext>
            </a:extLst>
          </p:cNvPr>
          <p:cNvCxnSpPr/>
          <p:nvPr/>
        </p:nvCxnSpPr>
        <p:spPr>
          <a:xfrm rot="10800000">
            <a:off x="4609050" y="474875"/>
            <a:ext cx="284100" cy="198000"/>
          </a:xfrm>
          <a:prstGeom prst="straightConnector1">
            <a:avLst/>
          </a:prstGeom>
          <a:noFill/>
          <a:ln w="9525" cap="flat" cmpd="sng">
            <a:solidFill>
              <a:schemeClr val="dk1"/>
            </a:solidFill>
            <a:prstDash val="solid"/>
            <a:round/>
            <a:headEnd type="none" w="med" len="med"/>
            <a:tailEnd type="none" w="med" len="med"/>
          </a:ln>
        </p:spPr>
      </p:cxnSp>
      <p:sp>
        <p:nvSpPr>
          <p:cNvPr id="12" name="Google Shape;213;p38">
            <a:extLst>
              <a:ext uri="{FF2B5EF4-FFF2-40B4-BE49-F238E27FC236}">
                <a16:creationId xmlns:a16="http://schemas.microsoft.com/office/drawing/2014/main" id="{BA9E5BB7-8DF0-89DD-14E4-441EA10C13C8}"/>
              </a:ext>
            </a:extLst>
          </p:cNvPr>
          <p:cNvSpPr txBox="1"/>
          <p:nvPr/>
        </p:nvSpPr>
        <p:spPr>
          <a:xfrm>
            <a:off x="6734450" y="-6475"/>
            <a:ext cx="23283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Barriers to </a:t>
            </a:r>
            <a:r>
              <a:rPr lang="en" sz="1100" b="1" dirty="0">
                <a:solidFill>
                  <a:schemeClr val="dk1"/>
                </a:solidFill>
              </a:rPr>
              <a:t>Focus on People</a:t>
            </a:r>
            <a:r>
              <a:rPr lang="en" sz="1100" dirty="0">
                <a:solidFill>
                  <a:schemeClr val="dk1"/>
                </a:solidFill>
              </a:rPr>
              <a:t>: </a:t>
            </a:r>
          </a:p>
          <a:p>
            <a:pPr marL="0" lvl="0" indent="0" algn="l" rtl="0">
              <a:spcBef>
                <a:spcPts val="0"/>
              </a:spcBef>
              <a:spcAft>
                <a:spcPts val="0"/>
              </a:spcAft>
              <a:buClr>
                <a:schemeClr val="dk1"/>
              </a:buClr>
              <a:buSzPts val="1100"/>
              <a:buFont typeface="Arial"/>
              <a:buNone/>
            </a:pPr>
            <a:r>
              <a:rPr lang="en" sz="1100" dirty="0">
                <a:solidFill>
                  <a:schemeClr val="dk1"/>
                </a:solidFill>
              </a:rPr>
              <a:t>…</a:t>
            </a:r>
            <a:endParaRPr sz="1100" dirty="0">
              <a:solidFill>
                <a:schemeClr val="dk1"/>
              </a:solidFill>
            </a:endParaRPr>
          </a:p>
        </p:txBody>
      </p:sp>
      <p:cxnSp>
        <p:nvCxnSpPr>
          <p:cNvPr id="13" name="Google Shape;214;p38">
            <a:extLst>
              <a:ext uri="{FF2B5EF4-FFF2-40B4-BE49-F238E27FC236}">
                <a16:creationId xmlns:a16="http://schemas.microsoft.com/office/drawing/2014/main" id="{8F648C48-469B-7BB2-537A-0E526A82AE7F}"/>
              </a:ext>
            </a:extLst>
          </p:cNvPr>
          <p:cNvCxnSpPr/>
          <p:nvPr/>
        </p:nvCxnSpPr>
        <p:spPr>
          <a:xfrm rot="10800000" flipH="1">
            <a:off x="6985425" y="654400"/>
            <a:ext cx="117900" cy="207900"/>
          </a:xfrm>
          <a:prstGeom prst="straightConnector1">
            <a:avLst/>
          </a:prstGeom>
          <a:noFill/>
          <a:ln w="9525" cap="flat" cmpd="sng">
            <a:solidFill>
              <a:schemeClr val="dk1"/>
            </a:solidFill>
            <a:prstDash val="solid"/>
            <a:round/>
            <a:headEnd type="none" w="med" len="med"/>
            <a:tailEnd type="none" w="med" len="med"/>
          </a:ln>
        </p:spPr>
      </p:cxnSp>
      <p:sp>
        <p:nvSpPr>
          <p:cNvPr id="14" name="Google Shape;215;p38">
            <a:extLst>
              <a:ext uri="{FF2B5EF4-FFF2-40B4-BE49-F238E27FC236}">
                <a16:creationId xmlns:a16="http://schemas.microsoft.com/office/drawing/2014/main" id="{271D1DA7-5243-792D-59C9-A7C30FBC5599}"/>
              </a:ext>
            </a:extLst>
          </p:cNvPr>
          <p:cNvSpPr txBox="1"/>
          <p:nvPr/>
        </p:nvSpPr>
        <p:spPr>
          <a:xfrm>
            <a:off x="6600400" y="42080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Inclusion Action Plan</a:t>
            </a:r>
            <a:r>
              <a:rPr lang="en" sz="1100" dirty="0">
                <a:solidFill>
                  <a:schemeClr val="dk1"/>
                </a:solidFill>
              </a:rPr>
              <a:t>:</a:t>
            </a:r>
            <a:r>
              <a:rPr lang="en" sz="1100" b="1" dirty="0">
                <a:solidFill>
                  <a:schemeClr val="dk1"/>
                </a:solidFill>
              </a:rPr>
              <a:t> </a:t>
            </a:r>
            <a:endParaRPr sz="1100" b="1" dirty="0">
              <a:solidFill>
                <a:schemeClr val="dk1"/>
              </a:solidFill>
            </a:endParaRPr>
          </a:p>
          <a:p>
            <a:pPr marL="0" lvl="0" indent="0" algn="l" rtl="0">
              <a:spcBef>
                <a:spcPts val="0"/>
              </a:spcBef>
              <a:spcAft>
                <a:spcPts val="0"/>
              </a:spcAft>
              <a:buNone/>
            </a:pPr>
            <a:r>
              <a:rPr lang="en" sz="1100" dirty="0">
                <a:solidFill>
                  <a:schemeClr val="dk1"/>
                </a:solidFill>
              </a:rPr>
              <a:t>…</a:t>
            </a:r>
            <a:endParaRPr sz="1100" dirty="0">
              <a:solidFill>
                <a:schemeClr val="dk1"/>
              </a:solidFill>
            </a:endParaRPr>
          </a:p>
        </p:txBody>
      </p:sp>
      <p:cxnSp>
        <p:nvCxnSpPr>
          <p:cNvPr id="15" name="Google Shape;216;p38">
            <a:extLst>
              <a:ext uri="{FF2B5EF4-FFF2-40B4-BE49-F238E27FC236}">
                <a16:creationId xmlns:a16="http://schemas.microsoft.com/office/drawing/2014/main" id="{6C8F34B4-4290-9F9F-52DD-F4DAA21EA895}"/>
              </a:ext>
            </a:extLst>
          </p:cNvPr>
          <p:cNvCxnSpPr/>
          <p:nvPr/>
        </p:nvCxnSpPr>
        <p:spPr>
          <a:xfrm rot="10800000">
            <a:off x="7517125" y="3951600"/>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17;p38">
            <a:extLst>
              <a:ext uri="{FF2B5EF4-FFF2-40B4-BE49-F238E27FC236}">
                <a16:creationId xmlns:a16="http://schemas.microsoft.com/office/drawing/2014/main" id="{10DDE06D-3B6C-ED6A-9B67-3E8D420DA066}"/>
              </a:ext>
            </a:extLst>
          </p:cNvPr>
          <p:cNvSpPr txBox="1"/>
          <p:nvPr/>
        </p:nvSpPr>
        <p:spPr>
          <a:xfrm>
            <a:off x="521975" y="2774825"/>
            <a:ext cx="275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Wellbeing Strategic Framework</a:t>
            </a:r>
            <a:r>
              <a:rPr lang="en" sz="1100" dirty="0">
                <a:solidFill>
                  <a:schemeClr val="dk1"/>
                </a:solidFill>
              </a:rPr>
              <a:t>: …</a:t>
            </a:r>
            <a:endParaRPr sz="1100" b="1" dirty="0">
              <a:solidFill>
                <a:schemeClr val="dk1"/>
              </a:solidFill>
            </a:endParaRPr>
          </a:p>
        </p:txBody>
      </p:sp>
      <p:cxnSp>
        <p:nvCxnSpPr>
          <p:cNvPr id="17" name="Google Shape;218;p38">
            <a:extLst>
              <a:ext uri="{FF2B5EF4-FFF2-40B4-BE49-F238E27FC236}">
                <a16:creationId xmlns:a16="http://schemas.microsoft.com/office/drawing/2014/main" id="{0B0A9F18-8BC8-F02C-9F80-4095051464CB}"/>
              </a:ext>
            </a:extLst>
          </p:cNvPr>
          <p:cNvCxnSpPr/>
          <p:nvPr/>
        </p:nvCxnSpPr>
        <p:spPr>
          <a:xfrm flipH="1">
            <a:off x="4528650" y="4358200"/>
            <a:ext cx="364500" cy="75600"/>
          </a:xfrm>
          <a:prstGeom prst="straightConnector1">
            <a:avLst/>
          </a:prstGeom>
          <a:noFill/>
          <a:ln w="9525" cap="flat" cmpd="sng">
            <a:solidFill>
              <a:schemeClr val="dk1"/>
            </a:solidFill>
            <a:prstDash val="solid"/>
            <a:round/>
            <a:headEnd type="none" w="med" len="med"/>
            <a:tailEnd type="none" w="med" len="med"/>
          </a:ln>
        </p:spPr>
      </p:cxnSp>
      <p:sp>
        <p:nvSpPr>
          <p:cNvPr id="18" name="Google Shape;219;p38">
            <a:extLst>
              <a:ext uri="{FF2B5EF4-FFF2-40B4-BE49-F238E27FC236}">
                <a16:creationId xmlns:a16="http://schemas.microsoft.com/office/drawing/2014/main" id="{545D87DE-C907-6938-EA65-69133E942942}"/>
              </a:ext>
            </a:extLst>
          </p:cNvPr>
          <p:cNvSpPr txBox="1"/>
          <p:nvPr/>
        </p:nvSpPr>
        <p:spPr>
          <a:xfrm>
            <a:off x="1903800" y="4235400"/>
            <a:ext cx="25593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Indigenous Strategic Plan</a:t>
            </a:r>
            <a:r>
              <a:rPr lang="en" sz="1100" dirty="0">
                <a:solidFill>
                  <a:schemeClr val="dk1"/>
                </a:solidFill>
              </a:rPr>
              <a:t>: …</a:t>
            </a:r>
            <a:endParaRPr sz="1100" dirty="0">
              <a:solidFill>
                <a:schemeClr val="dk1"/>
              </a:solidFill>
            </a:endParaRPr>
          </a:p>
        </p:txBody>
      </p:sp>
      <p:cxnSp>
        <p:nvCxnSpPr>
          <p:cNvPr id="19" name="Google Shape;220;p38">
            <a:extLst>
              <a:ext uri="{FF2B5EF4-FFF2-40B4-BE49-F238E27FC236}">
                <a16:creationId xmlns:a16="http://schemas.microsoft.com/office/drawing/2014/main" id="{79DFEE89-87A3-F35C-276F-F9FDBA3AC3CF}"/>
              </a:ext>
            </a:extLst>
          </p:cNvPr>
          <p:cNvCxnSpPr/>
          <p:nvPr/>
        </p:nvCxnSpPr>
        <p:spPr>
          <a:xfrm>
            <a:off x="3134100" y="3194375"/>
            <a:ext cx="463500" cy="59100"/>
          </a:xfrm>
          <a:prstGeom prst="straightConnector1">
            <a:avLst/>
          </a:prstGeom>
          <a:noFill/>
          <a:ln w="9525" cap="flat" cmpd="sng">
            <a:solidFill>
              <a:schemeClr val="dk1"/>
            </a:solidFill>
            <a:prstDash val="solid"/>
            <a:round/>
            <a:headEnd type="none" w="med" len="med"/>
            <a:tailEnd type="none" w="med" len="med"/>
          </a:ln>
        </p:spPr>
      </p:cxnSp>
      <p:sp>
        <p:nvSpPr>
          <p:cNvPr id="20" name="Google Shape;221;p38">
            <a:extLst>
              <a:ext uri="{FF2B5EF4-FFF2-40B4-BE49-F238E27FC236}">
                <a16:creationId xmlns:a16="http://schemas.microsoft.com/office/drawing/2014/main" id="{83228D13-9BE0-7F56-3F87-EC3CF9F2C521}"/>
              </a:ext>
            </a:extLst>
          </p:cNvPr>
          <p:cNvSpPr txBox="1"/>
          <p:nvPr/>
        </p:nvSpPr>
        <p:spPr>
          <a:xfrm>
            <a:off x="587225" y="1371550"/>
            <a:ext cx="26244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 </a:t>
            </a:r>
            <a:r>
              <a:rPr lang="en" sz="1100" b="1" dirty="0">
                <a:solidFill>
                  <a:schemeClr val="dk1"/>
                </a:solidFill>
              </a:rPr>
              <a:t>Student Strategic Plan</a:t>
            </a:r>
            <a:r>
              <a:rPr lang="en" sz="1100" dirty="0">
                <a:solidFill>
                  <a:schemeClr val="dk1"/>
                </a:solidFill>
              </a:rPr>
              <a:t>: </a:t>
            </a:r>
          </a:p>
          <a:p>
            <a:pPr marL="0" lvl="0" indent="0" algn="l" rtl="0">
              <a:spcBef>
                <a:spcPts val="0"/>
              </a:spcBef>
              <a:spcAft>
                <a:spcPts val="0"/>
              </a:spcAft>
              <a:buNone/>
            </a:pPr>
            <a:r>
              <a:rPr lang="en" sz="1100" dirty="0">
                <a:solidFill>
                  <a:schemeClr val="dk1"/>
                </a:solidFill>
              </a:rPr>
              <a:t>…</a:t>
            </a:r>
            <a:endParaRPr sz="1100" dirty="0">
              <a:solidFill>
                <a:schemeClr val="dk1"/>
              </a:solidFill>
            </a:endParaRPr>
          </a:p>
        </p:txBody>
      </p:sp>
      <p:cxnSp>
        <p:nvCxnSpPr>
          <p:cNvPr id="21" name="Google Shape;222;p38">
            <a:extLst>
              <a:ext uri="{FF2B5EF4-FFF2-40B4-BE49-F238E27FC236}">
                <a16:creationId xmlns:a16="http://schemas.microsoft.com/office/drawing/2014/main" id="{2A957869-D3F6-E5E4-D02E-C7CB85701A4B}"/>
              </a:ext>
            </a:extLst>
          </p:cNvPr>
          <p:cNvCxnSpPr>
            <a:endCxn id="20" idx="3"/>
          </p:cNvCxnSpPr>
          <p:nvPr/>
        </p:nvCxnSpPr>
        <p:spPr>
          <a:xfrm flipH="1" flipV="1">
            <a:off x="3211625" y="1633145"/>
            <a:ext cx="396000" cy="132005"/>
          </a:xfrm>
          <a:prstGeom prst="straightConnector1">
            <a:avLst/>
          </a:prstGeom>
          <a:noFill/>
          <a:ln w="9525" cap="flat" cmpd="sng">
            <a:solidFill>
              <a:schemeClr val="dk1"/>
            </a:solidFill>
            <a:prstDash val="solid"/>
            <a:round/>
            <a:headEnd type="none" w="med" len="med"/>
            <a:tailEnd type="none" w="med" len="med"/>
          </a:ln>
        </p:spPr>
      </p:cxnSp>
      <p:sp>
        <p:nvSpPr>
          <p:cNvPr id="22" name="Google Shape;223;p38">
            <a:extLst>
              <a:ext uri="{FF2B5EF4-FFF2-40B4-BE49-F238E27FC236}">
                <a16:creationId xmlns:a16="http://schemas.microsoft.com/office/drawing/2014/main" id="{4402D4CA-1731-6543-F75D-D4C735C4E2EE}"/>
              </a:ext>
            </a:extLst>
          </p:cNvPr>
          <p:cNvSpPr txBox="1"/>
          <p:nvPr/>
        </p:nvSpPr>
        <p:spPr>
          <a:xfrm>
            <a:off x="5034900" y="2130575"/>
            <a:ext cx="1389600" cy="808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Project</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Name</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a:t>
            </a:r>
            <a:endParaRPr sz="1500" b="1">
              <a:solidFill>
                <a:schemeClr val="lt1"/>
              </a:solidFill>
            </a:endParaRPr>
          </a:p>
        </p:txBody>
      </p:sp>
    </p:spTree>
    <p:extLst>
      <p:ext uri="{BB962C8B-B14F-4D97-AF65-F5344CB8AC3E}">
        <p14:creationId xmlns:p14="http://schemas.microsoft.com/office/powerpoint/2010/main" val="41992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3;p40">
            <a:extLst>
              <a:ext uri="{FF2B5EF4-FFF2-40B4-BE49-F238E27FC236}">
                <a16:creationId xmlns:a16="http://schemas.microsoft.com/office/drawing/2014/main" id="{62EB3A58-8FAF-374E-DD02-552D90FC7490}"/>
              </a:ext>
            </a:extLst>
          </p:cNvPr>
          <p:cNvPicPr preferRelativeResize="0"/>
          <p:nvPr/>
        </p:nvPicPr>
        <p:blipFill>
          <a:blip r:embed="rId3">
            <a:alphaModFix/>
          </a:blip>
          <a:stretch>
            <a:fillRect/>
          </a:stretch>
        </p:blipFill>
        <p:spPr>
          <a:xfrm>
            <a:off x="3556050" y="138900"/>
            <a:ext cx="4253375" cy="4775999"/>
          </a:xfrm>
          <a:prstGeom prst="rect">
            <a:avLst/>
          </a:prstGeom>
          <a:noFill/>
          <a:ln>
            <a:noFill/>
          </a:ln>
        </p:spPr>
      </p:pic>
      <p:sp>
        <p:nvSpPr>
          <p:cNvPr id="3" name="Google Shape;254;p40">
            <a:extLst>
              <a:ext uri="{FF2B5EF4-FFF2-40B4-BE49-F238E27FC236}">
                <a16:creationId xmlns:a16="http://schemas.microsoft.com/office/drawing/2014/main" id="{6AE5E1E4-1C74-50D6-DDCA-EA840114F2B8}"/>
              </a:ext>
            </a:extLst>
          </p:cNvPr>
          <p:cNvSpPr txBox="1">
            <a:spLocks/>
          </p:cNvSpPr>
          <p:nvPr/>
        </p:nvSpPr>
        <p:spPr>
          <a:xfrm>
            <a:off x="76925" y="43800"/>
            <a:ext cx="2405400" cy="1398300"/>
          </a:xfrm>
          <a:prstGeom prst="rect">
            <a:avLst/>
          </a:prstGeom>
        </p:spPr>
        <p:txBody>
          <a:bodyPr spcFirstLastPara="1" wrap="square" lIns="91425" tIns="91425" rIns="91425" bIns="91425" anchor="t" anchorCtr="0">
            <a:normAutofit fontScale="975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1800" dirty="0">
                <a:solidFill>
                  <a:srgbClr val="C64068"/>
                </a:solidFill>
              </a:rPr>
              <a:t>EXAMPLE: </a:t>
            </a:r>
            <a:br>
              <a:rPr lang="en-CA" sz="1800" dirty="0">
                <a:solidFill>
                  <a:srgbClr val="C64068"/>
                </a:solidFill>
              </a:rPr>
            </a:br>
            <a:r>
              <a:rPr lang="en-CA" sz="1800" dirty="0">
                <a:solidFill>
                  <a:srgbClr val="C64068"/>
                </a:solidFill>
              </a:rPr>
              <a:t>Possible </a:t>
            </a:r>
            <a:r>
              <a:rPr lang="en-CA" sz="1688" dirty="0">
                <a:solidFill>
                  <a:srgbClr val="C64068"/>
                </a:solidFill>
              </a:rPr>
              <a:t>barriers presented by the event</a:t>
            </a:r>
          </a:p>
        </p:txBody>
      </p:sp>
      <p:sp>
        <p:nvSpPr>
          <p:cNvPr id="4" name="Google Shape;255;p40">
            <a:extLst>
              <a:ext uri="{FF2B5EF4-FFF2-40B4-BE49-F238E27FC236}">
                <a16:creationId xmlns:a16="http://schemas.microsoft.com/office/drawing/2014/main" id="{50F1D35D-352C-3948-D9AC-B8C148207E10}"/>
              </a:ext>
            </a:extLst>
          </p:cNvPr>
          <p:cNvSpPr txBox="1"/>
          <p:nvPr/>
        </p:nvSpPr>
        <p:spPr>
          <a:xfrm>
            <a:off x="5036538" y="5696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Climate protection</a:t>
            </a:r>
            <a:endParaRPr sz="1200">
              <a:solidFill>
                <a:srgbClr val="00A7E1"/>
              </a:solidFill>
            </a:endParaRPr>
          </a:p>
        </p:txBody>
      </p:sp>
      <p:sp>
        <p:nvSpPr>
          <p:cNvPr id="5" name="Google Shape;256;p40">
            <a:extLst>
              <a:ext uri="{FF2B5EF4-FFF2-40B4-BE49-F238E27FC236}">
                <a16:creationId xmlns:a16="http://schemas.microsoft.com/office/drawing/2014/main" id="{0CC2E98B-5094-040F-3AC4-CD6D82A1EAFE}"/>
              </a:ext>
            </a:extLst>
          </p:cNvPr>
          <p:cNvSpPr txBox="1"/>
          <p:nvPr/>
        </p:nvSpPr>
        <p:spPr>
          <a:xfrm>
            <a:off x="3723675" y="29420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Health &amp; wellbeing </a:t>
            </a:r>
            <a:endParaRPr sz="1500" b="1">
              <a:solidFill>
                <a:srgbClr val="00A7E1"/>
              </a:solidFill>
            </a:endParaRPr>
          </a:p>
        </p:txBody>
      </p:sp>
      <p:sp>
        <p:nvSpPr>
          <p:cNvPr id="6" name="Google Shape;257;p40">
            <a:extLst>
              <a:ext uri="{FF2B5EF4-FFF2-40B4-BE49-F238E27FC236}">
                <a16:creationId xmlns:a16="http://schemas.microsoft.com/office/drawing/2014/main" id="{46DFB5A7-5CFF-7C90-F43A-DA2BD982530F}"/>
              </a:ext>
            </a:extLst>
          </p:cNvPr>
          <p:cNvSpPr txBox="1"/>
          <p:nvPr/>
        </p:nvSpPr>
        <p:spPr>
          <a:xfrm>
            <a:off x="6098400" y="3003200"/>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Equity, diversity &amp; inclusion</a:t>
            </a:r>
            <a:endParaRPr sz="1500" b="1">
              <a:solidFill>
                <a:srgbClr val="00A7E1"/>
              </a:solidFill>
            </a:endParaRPr>
          </a:p>
        </p:txBody>
      </p:sp>
      <p:sp>
        <p:nvSpPr>
          <p:cNvPr id="7" name="Google Shape;258;p40">
            <a:extLst>
              <a:ext uri="{FF2B5EF4-FFF2-40B4-BE49-F238E27FC236}">
                <a16:creationId xmlns:a16="http://schemas.microsoft.com/office/drawing/2014/main" id="{AAFA9A19-8BB0-FB23-00BC-16652D0C6897}"/>
              </a:ext>
            </a:extLst>
          </p:cNvPr>
          <p:cNvSpPr txBox="1"/>
          <p:nvPr/>
        </p:nvSpPr>
        <p:spPr>
          <a:xfrm>
            <a:off x="4805988" y="3694763"/>
            <a:ext cx="1753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rgbClr val="00A7E1"/>
                </a:solidFill>
              </a:rPr>
              <a:t>Indigenous </a:t>
            </a:r>
            <a:br>
              <a:rPr lang="en" sz="1300" b="1">
                <a:solidFill>
                  <a:srgbClr val="00A7E1"/>
                </a:solidFill>
              </a:rPr>
            </a:br>
            <a:r>
              <a:rPr lang="en" sz="1300" b="1">
                <a:solidFill>
                  <a:srgbClr val="00A7E1"/>
                </a:solidFill>
              </a:rPr>
              <a:t>human rights, decolonization, &amp; reconciliation</a:t>
            </a:r>
            <a:endParaRPr sz="1300" b="1">
              <a:solidFill>
                <a:srgbClr val="00A7E1"/>
              </a:solidFill>
            </a:endParaRPr>
          </a:p>
        </p:txBody>
      </p:sp>
      <p:sp>
        <p:nvSpPr>
          <p:cNvPr id="8" name="Google Shape;259;p40">
            <a:extLst>
              <a:ext uri="{FF2B5EF4-FFF2-40B4-BE49-F238E27FC236}">
                <a16:creationId xmlns:a16="http://schemas.microsoft.com/office/drawing/2014/main" id="{31B95292-60C0-68AD-8F46-4B3987F099EE}"/>
              </a:ext>
            </a:extLst>
          </p:cNvPr>
          <p:cNvSpPr txBox="1"/>
          <p:nvPr/>
        </p:nvSpPr>
        <p:spPr>
          <a:xfrm>
            <a:off x="6328950" y="1632238"/>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Employee experience</a:t>
            </a:r>
            <a:endParaRPr sz="1500" b="1">
              <a:solidFill>
                <a:srgbClr val="00A7E1"/>
              </a:solidFill>
            </a:endParaRPr>
          </a:p>
        </p:txBody>
      </p:sp>
      <p:sp>
        <p:nvSpPr>
          <p:cNvPr id="9" name="Google Shape;260;p40">
            <a:extLst>
              <a:ext uri="{FF2B5EF4-FFF2-40B4-BE49-F238E27FC236}">
                <a16:creationId xmlns:a16="http://schemas.microsoft.com/office/drawing/2014/main" id="{080FC593-A666-7856-FB52-7750233F0F64}"/>
              </a:ext>
            </a:extLst>
          </p:cNvPr>
          <p:cNvSpPr txBox="1"/>
          <p:nvPr/>
        </p:nvSpPr>
        <p:spPr>
          <a:xfrm>
            <a:off x="3671888" y="14421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Student experience </a:t>
            </a:r>
            <a:endParaRPr sz="1500" b="1">
              <a:solidFill>
                <a:srgbClr val="00A7E1"/>
              </a:solidFill>
            </a:endParaRPr>
          </a:p>
        </p:txBody>
      </p:sp>
      <p:sp>
        <p:nvSpPr>
          <p:cNvPr id="10" name="Google Shape;261;p40">
            <a:extLst>
              <a:ext uri="{FF2B5EF4-FFF2-40B4-BE49-F238E27FC236}">
                <a16:creationId xmlns:a16="http://schemas.microsoft.com/office/drawing/2014/main" id="{426ED980-67E1-7D86-8A27-98CD3F2DF75F}"/>
              </a:ext>
            </a:extLst>
          </p:cNvPr>
          <p:cNvSpPr txBox="1"/>
          <p:nvPr/>
        </p:nvSpPr>
        <p:spPr>
          <a:xfrm>
            <a:off x="2557875" y="-14550"/>
            <a:ext cx="23820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 </a:t>
            </a:r>
            <a:r>
              <a:rPr lang="en" sz="1100" b="1" dirty="0">
                <a:solidFill>
                  <a:schemeClr val="dk1"/>
                </a:solidFill>
              </a:rPr>
              <a:t>Sustainability</a:t>
            </a:r>
            <a:r>
              <a:rPr lang="en" sz="1100" dirty="0">
                <a:solidFill>
                  <a:schemeClr val="dk1"/>
                </a:solidFill>
              </a:rPr>
              <a:t>: Participant travel (GHG emissions), Food and packaging waste from catering. </a:t>
            </a:r>
            <a:endParaRPr sz="1100" i="1" dirty="0">
              <a:solidFill>
                <a:schemeClr val="dk1"/>
              </a:solidFill>
            </a:endParaRPr>
          </a:p>
        </p:txBody>
      </p:sp>
      <p:cxnSp>
        <p:nvCxnSpPr>
          <p:cNvPr id="11" name="Google Shape;262;p40">
            <a:extLst>
              <a:ext uri="{FF2B5EF4-FFF2-40B4-BE49-F238E27FC236}">
                <a16:creationId xmlns:a16="http://schemas.microsoft.com/office/drawing/2014/main" id="{63FA1D34-940E-887A-9B7D-B609A02D91EF}"/>
              </a:ext>
            </a:extLst>
          </p:cNvPr>
          <p:cNvCxnSpPr/>
          <p:nvPr/>
        </p:nvCxnSpPr>
        <p:spPr>
          <a:xfrm rot="10800000">
            <a:off x="4865800" y="327300"/>
            <a:ext cx="378300" cy="17100"/>
          </a:xfrm>
          <a:prstGeom prst="straightConnector1">
            <a:avLst/>
          </a:prstGeom>
          <a:noFill/>
          <a:ln w="9525" cap="flat" cmpd="sng">
            <a:solidFill>
              <a:schemeClr val="dk1"/>
            </a:solidFill>
            <a:prstDash val="solid"/>
            <a:round/>
            <a:headEnd type="none" w="med" len="med"/>
            <a:tailEnd type="none" w="med" len="med"/>
          </a:ln>
        </p:spPr>
      </p:cxnSp>
      <p:sp>
        <p:nvSpPr>
          <p:cNvPr id="12" name="Google Shape;263;p40">
            <a:extLst>
              <a:ext uri="{FF2B5EF4-FFF2-40B4-BE49-F238E27FC236}">
                <a16:creationId xmlns:a16="http://schemas.microsoft.com/office/drawing/2014/main" id="{1D5F47A9-7C94-07FF-797A-7D9FD2FA1BD7}"/>
              </a:ext>
            </a:extLst>
          </p:cNvPr>
          <p:cNvSpPr txBox="1"/>
          <p:nvPr/>
        </p:nvSpPr>
        <p:spPr>
          <a:xfrm>
            <a:off x="6937400" y="286850"/>
            <a:ext cx="2119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Barriers to </a:t>
            </a:r>
            <a:r>
              <a:rPr lang="en" sz="1100" b="1">
                <a:solidFill>
                  <a:schemeClr val="dk1"/>
                </a:solidFill>
              </a:rPr>
              <a:t>Focus on People</a:t>
            </a: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No barriers.</a:t>
            </a:r>
            <a:endParaRPr sz="1100">
              <a:solidFill>
                <a:schemeClr val="dk1"/>
              </a:solidFill>
            </a:endParaRPr>
          </a:p>
        </p:txBody>
      </p:sp>
      <p:cxnSp>
        <p:nvCxnSpPr>
          <p:cNvPr id="13" name="Google Shape;264;p40">
            <a:extLst>
              <a:ext uri="{FF2B5EF4-FFF2-40B4-BE49-F238E27FC236}">
                <a16:creationId xmlns:a16="http://schemas.microsoft.com/office/drawing/2014/main" id="{F9EB2D19-9402-4BB4-0584-66C9D18FB9BF}"/>
              </a:ext>
            </a:extLst>
          </p:cNvPr>
          <p:cNvCxnSpPr/>
          <p:nvPr/>
        </p:nvCxnSpPr>
        <p:spPr>
          <a:xfrm rot="10800000" flipH="1">
            <a:off x="7497425" y="847350"/>
            <a:ext cx="244500" cy="303900"/>
          </a:xfrm>
          <a:prstGeom prst="straightConnector1">
            <a:avLst/>
          </a:prstGeom>
          <a:noFill/>
          <a:ln w="9525" cap="flat" cmpd="sng">
            <a:solidFill>
              <a:schemeClr val="dk1"/>
            </a:solidFill>
            <a:prstDash val="solid"/>
            <a:round/>
            <a:headEnd type="none" w="med" len="med"/>
            <a:tailEnd type="none" w="med" len="med"/>
          </a:ln>
        </p:spPr>
      </p:cxnSp>
      <p:sp>
        <p:nvSpPr>
          <p:cNvPr id="14" name="Google Shape;265;p40">
            <a:extLst>
              <a:ext uri="{FF2B5EF4-FFF2-40B4-BE49-F238E27FC236}">
                <a16:creationId xmlns:a16="http://schemas.microsoft.com/office/drawing/2014/main" id="{26FE7864-7EF2-DF1E-7BAC-718E9D784956}"/>
              </a:ext>
            </a:extLst>
          </p:cNvPr>
          <p:cNvSpPr txBox="1"/>
          <p:nvPr/>
        </p:nvSpPr>
        <p:spPr>
          <a:xfrm>
            <a:off x="6896800" y="4113000"/>
            <a:ext cx="23037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Inclusion Action Plan</a:t>
            </a:r>
            <a:r>
              <a:rPr lang="en" sz="1100">
                <a:solidFill>
                  <a:schemeClr val="dk1"/>
                </a:solidFill>
              </a:rPr>
              <a:t>: Difficult for some equity-deserving staff/faculty groups to attend due to nature of work &amp; scheduling constraints.</a:t>
            </a:r>
            <a:endParaRPr sz="1100">
              <a:solidFill>
                <a:schemeClr val="dk1"/>
              </a:solidFill>
            </a:endParaRPr>
          </a:p>
        </p:txBody>
      </p:sp>
      <p:cxnSp>
        <p:nvCxnSpPr>
          <p:cNvPr id="15" name="Google Shape;266;p40">
            <a:extLst>
              <a:ext uri="{FF2B5EF4-FFF2-40B4-BE49-F238E27FC236}">
                <a16:creationId xmlns:a16="http://schemas.microsoft.com/office/drawing/2014/main" id="{D7F7FF59-39EE-2154-EEB9-E3379DB7C715}"/>
              </a:ext>
            </a:extLst>
          </p:cNvPr>
          <p:cNvCxnSpPr/>
          <p:nvPr/>
        </p:nvCxnSpPr>
        <p:spPr>
          <a:xfrm rot="10800000">
            <a:off x="7621350" y="3861525"/>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67;p40">
            <a:extLst>
              <a:ext uri="{FF2B5EF4-FFF2-40B4-BE49-F238E27FC236}">
                <a16:creationId xmlns:a16="http://schemas.microsoft.com/office/drawing/2014/main" id="{EA617384-1811-79FA-186D-7D1C13D22B46}"/>
              </a:ext>
            </a:extLst>
          </p:cNvPr>
          <p:cNvSpPr txBox="1"/>
          <p:nvPr/>
        </p:nvSpPr>
        <p:spPr>
          <a:xfrm>
            <a:off x="535725" y="3050900"/>
            <a:ext cx="2863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Wellbeing Strategic Framework</a:t>
            </a:r>
            <a:r>
              <a:rPr lang="en" sz="1100">
                <a:solidFill>
                  <a:schemeClr val="dk1"/>
                </a:solidFill>
              </a:rPr>
              <a:t>: With so much content to cover - how do we embed movement breaks? Potential for our low budget to limit nutritious food options</a:t>
            </a:r>
            <a:endParaRPr sz="1100">
              <a:solidFill>
                <a:schemeClr val="dk1"/>
              </a:solidFill>
            </a:endParaRPr>
          </a:p>
        </p:txBody>
      </p:sp>
      <p:cxnSp>
        <p:nvCxnSpPr>
          <p:cNvPr id="17" name="Google Shape;268;p40">
            <a:extLst>
              <a:ext uri="{FF2B5EF4-FFF2-40B4-BE49-F238E27FC236}">
                <a16:creationId xmlns:a16="http://schemas.microsoft.com/office/drawing/2014/main" id="{708ADDEC-916B-A0DD-E6FA-97A0D52D19C2}"/>
              </a:ext>
            </a:extLst>
          </p:cNvPr>
          <p:cNvCxnSpPr/>
          <p:nvPr/>
        </p:nvCxnSpPr>
        <p:spPr>
          <a:xfrm flipH="1">
            <a:off x="4563400" y="4442050"/>
            <a:ext cx="302400" cy="147300"/>
          </a:xfrm>
          <a:prstGeom prst="straightConnector1">
            <a:avLst/>
          </a:prstGeom>
          <a:noFill/>
          <a:ln w="9525" cap="flat" cmpd="sng">
            <a:solidFill>
              <a:schemeClr val="dk1"/>
            </a:solidFill>
            <a:prstDash val="solid"/>
            <a:round/>
            <a:headEnd type="none" w="med" len="med"/>
            <a:tailEnd type="none" w="med" len="med"/>
          </a:ln>
        </p:spPr>
      </p:cxnSp>
      <p:sp>
        <p:nvSpPr>
          <p:cNvPr id="18" name="Google Shape;269;p40">
            <a:extLst>
              <a:ext uri="{FF2B5EF4-FFF2-40B4-BE49-F238E27FC236}">
                <a16:creationId xmlns:a16="http://schemas.microsoft.com/office/drawing/2014/main" id="{D33CE90A-0978-AE2F-2F95-0CB39EFF081A}"/>
              </a:ext>
            </a:extLst>
          </p:cNvPr>
          <p:cNvSpPr txBox="1"/>
          <p:nvPr/>
        </p:nvSpPr>
        <p:spPr>
          <a:xfrm>
            <a:off x="983625" y="4347350"/>
            <a:ext cx="3822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Indigenous Strategic Plan</a:t>
            </a:r>
            <a:r>
              <a:rPr lang="en" sz="1100">
                <a:solidFill>
                  <a:schemeClr val="dk1"/>
                </a:solidFill>
              </a:rPr>
              <a:t>: If we don’t slow down, build relationships, and find Indigenous partners &amp; panelists we won’t center Indigenous voices</a:t>
            </a:r>
            <a:endParaRPr sz="1100">
              <a:solidFill>
                <a:schemeClr val="dk1"/>
              </a:solidFill>
            </a:endParaRPr>
          </a:p>
        </p:txBody>
      </p:sp>
      <p:cxnSp>
        <p:nvCxnSpPr>
          <p:cNvPr id="19" name="Google Shape;270;p40">
            <a:extLst>
              <a:ext uri="{FF2B5EF4-FFF2-40B4-BE49-F238E27FC236}">
                <a16:creationId xmlns:a16="http://schemas.microsoft.com/office/drawing/2014/main" id="{FFB240CA-3DB0-B344-77D9-523A9F4465DB}"/>
              </a:ext>
            </a:extLst>
          </p:cNvPr>
          <p:cNvCxnSpPr/>
          <p:nvPr/>
        </p:nvCxnSpPr>
        <p:spPr>
          <a:xfrm rot="10800000" flipH="1">
            <a:off x="3237425" y="3127100"/>
            <a:ext cx="344400" cy="124500"/>
          </a:xfrm>
          <a:prstGeom prst="straightConnector1">
            <a:avLst/>
          </a:prstGeom>
          <a:noFill/>
          <a:ln w="9525" cap="flat" cmpd="sng">
            <a:solidFill>
              <a:schemeClr val="dk1"/>
            </a:solidFill>
            <a:prstDash val="solid"/>
            <a:round/>
            <a:headEnd type="none" w="med" len="med"/>
            <a:tailEnd type="none" w="med" len="med"/>
          </a:ln>
        </p:spPr>
      </p:cxnSp>
      <p:sp>
        <p:nvSpPr>
          <p:cNvPr id="20" name="Google Shape;271;p40">
            <a:extLst>
              <a:ext uri="{FF2B5EF4-FFF2-40B4-BE49-F238E27FC236}">
                <a16:creationId xmlns:a16="http://schemas.microsoft.com/office/drawing/2014/main" id="{528B35BB-B575-7E4A-2AB0-931381EDD9B3}"/>
              </a:ext>
            </a:extLst>
          </p:cNvPr>
          <p:cNvSpPr txBox="1"/>
          <p:nvPr/>
        </p:nvSpPr>
        <p:spPr>
          <a:xfrm>
            <a:off x="535725" y="1632250"/>
            <a:ext cx="28041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Student Strategic Plan</a:t>
            </a:r>
            <a:r>
              <a:rPr lang="en" sz="1100">
                <a:solidFill>
                  <a:schemeClr val="dk1"/>
                </a:solidFill>
              </a:rPr>
              <a:t>: Potential to exclude student perspective if we don’t intentionally work to include student voices in this staff/faculty focused event.  </a:t>
            </a:r>
            <a:endParaRPr sz="1100">
              <a:solidFill>
                <a:schemeClr val="dk1"/>
              </a:solidFill>
            </a:endParaRPr>
          </a:p>
        </p:txBody>
      </p:sp>
      <p:cxnSp>
        <p:nvCxnSpPr>
          <p:cNvPr id="21" name="Google Shape;272;p40">
            <a:extLst>
              <a:ext uri="{FF2B5EF4-FFF2-40B4-BE49-F238E27FC236}">
                <a16:creationId xmlns:a16="http://schemas.microsoft.com/office/drawing/2014/main" id="{592BF25B-99FC-D4CB-A0F6-668D9DE23183}"/>
              </a:ext>
            </a:extLst>
          </p:cNvPr>
          <p:cNvCxnSpPr/>
          <p:nvPr/>
        </p:nvCxnSpPr>
        <p:spPr>
          <a:xfrm rot="10800000" flipH="1">
            <a:off x="3237425" y="1676350"/>
            <a:ext cx="344400" cy="120600"/>
          </a:xfrm>
          <a:prstGeom prst="straightConnector1">
            <a:avLst/>
          </a:prstGeom>
          <a:noFill/>
          <a:ln w="9525" cap="flat" cmpd="sng">
            <a:solidFill>
              <a:schemeClr val="dk2"/>
            </a:solidFill>
            <a:prstDash val="solid"/>
            <a:round/>
            <a:headEnd type="none" w="med" len="med"/>
            <a:tailEnd type="none" w="med" len="med"/>
          </a:ln>
        </p:spPr>
      </p:cxnSp>
      <p:sp>
        <p:nvSpPr>
          <p:cNvPr id="22" name="Google Shape;273;p40">
            <a:extLst>
              <a:ext uri="{FF2B5EF4-FFF2-40B4-BE49-F238E27FC236}">
                <a16:creationId xmlns:a16="http://schemas.microsoft.com/office/drawing/2014/main" id="{671204A6-D306-283D-F3DE-ACC45B7C52DD}"/>
              </a:ext>
            </a:extLst>
          </p:cNvPr>
          <p:cNvSpPr txBox="1"/>
          <p:nvPr/>
        </p:nvSpPr>
        <p:spPr>
          <a:xfrm>
            <a:off x="5036538" y="2188500"/>
            <a:ext cx="12924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b="1">
                <a:solidFill>
                  <a:schemeClr val="lt1"/>
                </a:solidFill>
              </a:rPr>
              <a:t>Hosting Staff &amp; Faculty Event</a:t>
            </a:r>
            <a:endParaRPr b="1">
              <a:solidFill>
                <a:schemeClr val="lt1"/>
              </a:solidFill>
            </a:endParaRPr>
          </a:p>
        </p:txBody>
      </p:sp>
    </p:spTree>
    <p:extLst>
      <p:ext uri="{BB962C8B-B14F-4D97-AF65-F5344CB8AC3E}">
        <p14:creationId xmlns:p14="http://schemas.microsoft.com/office/powerpoint/2010/main" val="1584434804"/>
      </p:ext>
    </p:extLst>
  </p:cSld>
  <p:clrMapOvr>
    <a:masterClrMapping/>
  </p:clrMapOvr>
</p:sld>
</file>

<file path=ppt/theme/theme1.xml><?xml version="1.0" encoding="utf-8"?>
<a:theme xmlns:a="http://schemas.openxmlformats.org/drawingml/2006/main" name="1_Office Theme">
  <a:themeElements>
    <a:clrScheme name="Custom 7">
      <a:dk1>
        <a:srgbClr val="000000"/>
      </a:dk1>
      <a:lt1>
        <a:srgbClr val="FFFFFF"/>
      </a:lt1>
      <a:dk2>
        <a:srgbClr val="00A7E1"/>
      </a:dk2>
      <a:lt2>
        <a:srgbClr val="E7E6E6"/>
      </a:lt2>
      <a:accent1>
        <a:srgbClr val="00A7E1"/>
      </a:accent1>
      <a:accent2>
        <a:srgbClr val="00B8AE"/>
      </a:accent2>
      <a:accent3>
        <a:srgbClr val="9DC04F"/>
      </a:accent3>
      <a:accent4>
        <a:srgbClr val="F0B148"/>
      </a:accent4>
      <a:accent5>
        <a:srgbClr val="DF8753"/>
      </a:accent5>
      <a:accent6>
        <a:srgbClr val="CB78C7"/>
      </a:accent6>
      <a:hlink>
        <a:srgbClr val="0054B6"/>
      </a:hlink>
      <a:folHlink>
        <a:srgbClr val="D932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ADBA21F57B9A4FBE29192176043EB9" ma:contentTypeVersion="17" ma:contentTypeDescription="Create a new document." ma:contentTypeScope="" ma:versionID="04e63deb1da6809b4782054aadf355e5">
  <xsd:schema xmlns:xsd="http://www.w3.org/2001/XMLSchema" xmlns:xs="http://www.w3.org/2001/XMLSchema" xmlns:p="http://schemas.microsoft.com/office/2006/metadata/properties" xmlns:ns2="73748afc-d503-4f95-82ef-1bacb4e0b8e0" xmlns:ns3="f170e17a-6f96-4f5f-bfcc-c834871a7e7c" targetNamespace="http://schemas.microsoft.com/office/2006/metadata/properties" ma:root="true" ma:fieldsID="a7fa78dd8a3134d0b34f419c92835e52" ns2:_="" ns3:_="">
    <xsd:import namespace="73748afc-d503-4f95-82ef-1bacb4e0b8e0"/>
    <xsd:import namespace="f170e17a-6f96-4f5f-bfcc-c834871a7e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48afc-d503-4f95-82ef-1bacb4e0b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70e17a-6f96-4f5f-bfcc-c834871a7e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91f9f-c312-4bc3-bb18-e0097d129e4b}" ma:internalName="TaxCatchAll" ma:showField="CatchAllData" ma:web="f170e17a-6f96-4f5f-bfcc-c834871a7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748afc-d503-4f95-82ef-1bacb4e0b8e0">
      <Terms xmlns="http://schemas.microsoft.com/office/infopath/2007/PartnerControls"/>
    </lcf76f155ced4ddcb4097134ff3c332f>
    <TaxCatchAll xmlns="f170e17a-6f96-4f5f-bfcc-c834871a7e7c" xsi:nil="true"/>
  </documentManagement>
</p:properties>
</file>

<file path=customXml/itemProps1.xml><?xml version="1.0" encoding="utf-8"?>
<ds:datastoreItem xmlns:ds="http://schemas.openxmlformats.org/officeDocument/2006/customXml" ds:itemID="{E24360AE-1881-4202-A016-E6A367F3D513}">
  <ds:schemaRefs>
    <ds:schemaRef ds:uri="http://schemas.microsoft.com/sharepoint/v3/contenttype/forms"/>
  </ds:schemaRefs>
</ds:datastoreItem>
</file>

<file path=customXml/itemProps2.xml><?xml version="1.0" encoding="utf-8"?>
<ds:datastoreItem xmlns:ds="http://schemas.openxmlformats.org/officeDocument/2006/customXml" ds:itemID="{C2A06154-4E75-4E20-98E3-4D86205EE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48afc-d503-4f95-82ef-1bacb4e0b8e0"/>
    <ds:schemaRef ds:uri="f170e17a-6f96-4f5f-bfcc-c834871a7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ABFC94-A23D-4B9D-B03F-77A9F5A4EDDD}">
  <ds:schemaRefs>
    <ds:schemaRef ds:uri="http://schemas.microsoft.com/office/2006/metadata/properties"/>
    <ds:schemaRef ds:uri="http://schemas.microsoft.com/office/infopath/2007/PartnerControls"/>
    <ds:schemaRef ds:uri="73748afc-d503-4f95-82ef-1bacb4e0b8e0"/>
    <ds:schemaRef ds:uri="f170e17a-6f96-4f5f-bfcc-c834871a7e7c"/>
  </ds:schemaRefs>
</ds:datastoreItem>
</file>

<file path=docProps/app.xml><?xml version="1.0" encoding="utf-8"?>
<Properties xmlns="http://schemas.openxmlformats.org/officeDocument/2006/extended-properties" xmlns:vt="http://schemas.openxmlformats.org/officeDocument/2006/docPropsVTypes">
  <TotalTime>10151</TotalTime>
  <Words>1185</Words>
  <Application>Microsoft Office PowerPoint</Application>
  <PresentationFormat>On-screen Show (16:9)</PresentationFormat>
  <Paragraphs>120</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Multisolving Flower  Planning and Evaluation Tool</vt:lpstr>
      <vt:lpstr>Multisolving Flower planning and evaluation tool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Wellbeing Toolkit  Unit  Date</dc:title>
  <cp:lastModifiedBy>Selby, Karen</cp:lastModifiedBy>
  <cp:revision>8</cp:revision>
  <dcterms:modified xsi:type="dcterms:W3CDTF">2023-10-04T18:48:04Z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0x01010057ADBA21F57B9A4FBE29192176043EB9</vt:lpwstr>
  </property>
</Properties>
</file>